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webextensions/taskpanes.xml" ContentType="application/vnd.ms-office.webextensiontaskpanes+xml"/>
  <Override PartName="/ppt/authors.xml" ContentType="application/vnd.ms-powerpoint.author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11/relationships/webextensiontaskpanes" Target="ppt/webextensions/taskpanes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852" r:id="rId1"/>
  </p:sldMasterIdLst>
  <p:notesMasterIdLst>
    <p:notesMasterId r:id="rId51"/>
  </p:notesMasterIdLst>
  <p:handoutMasterIdLst>
    <p:handoutMasterId r:id="rId52"/>
  </p:handoutMasterIdLst>
  <p:sldIdLst>
    <p:sldId id="372" r:id="rId2"/>
    <p:sldId id="374" r:id="rId3"/>
    <p:sldId id="395" r:id="rId4"/>
    <p:sldId id="407" r:id="rId5"/>
    <p:sldId id="408" r:id="rId6"/>
    <p:sldId id="411" r:id="rId7"/>
    <p:sldId id="409" r:id="rId8"/>
    <p:sldId id="412" r:id="rId9"/>
    <p:sldId id="413" r:id="rId10"/>
    <p:sldId id="342" r:id="rId11"/>
    <p:sldId id="398" r:id="rId12"/>
    <p:sldId id="414" r:id="rId13"/>
    <p:sldId id="357" r:id="rId14"/>
    <p:sldId id="351" r:id="rId15"/>
    <p:sldId id="350" r:id="rId16"/>
    <p:sldId id="367" r:id="rId17"/>
    <p:sldId id="354" r:id="rId18"/>
    <p:sldId id="415" r:id="rId19"/>
    <p:sldId id="417" r:id="rId20"/>
    <p:sldId id="418" r:id="rId21"/>
    <p:sldId id="419" r:id="rId22"/>
    <p:sldId id="420" r:id="rId23"/>
    <p:sldId id="421" r:id="rId24"/>
    <p:sldId id="425" r:id="rId25"/>
    <p:sldId id="422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4" r:id="rId34"/>
    <p:sldId id="438" r:id="rId35"/>
    <p:sldId id="435" r:id="rId36"/>
    <p:sldId id="436" r:id="rId37"/>
    <p:sldId id="433" r:id="rId38"/>
    <p:sldId id="437" r:id="rId39"/>
    <p:sldId id="440" r:id="rId40"/>
    <p:sldId id="448" r:id="rId41"/>
    <p:sldId id="449" r:id="rId42"/>
    <p:sldId id="441" r:id="rId43"/>
    <p:sldId id="442" r:id="rId44"/>
    <p:sldId id="443" r:id="rId45"/>
    <p:sldId id="444" r:id="rId46"/>
    <p:sldId id="445" r:id="rId47"/>
    <p:sldId id="447" r:id="rId48"/>
    <p:sldId id="356" r:id="rId49"/>
    <p:sldId id="27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858EEB-AC8D-5A04-18A6-CDADDBCFC0F5}" name="Koushik Mondal" initials="KM" userId="c365a09930645421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minar-Room" initials="S" lastIdx="1" clrIdx="0">
    <p:extLst>
      <p:ext uri="{19B8F6BF-5375-455C-9EA6-DF929625EA0E}">
        <p15:presenceInfo xmlns:p15="http://schemas.microsoft.com/office/powerpoint/2012/main" xmlns="" userId="Seminar-Ro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6F6F"/>
    <a:srgbClr val="B2B2B2"/>
    <a:srgbClr val="FBBA00"/>
    <a:srgbClr val="CAF91F"/>
    <a:srgbClr val="FF9900"/>
    <a:srgbClr val="F8BF74"/>
    <a:srgbClr val="F5A233"/>
    <a:srgbClr val="F4B94E"/>
    <a:srgbClr val="FFE9A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641" autoAdjust="0"/>
  </p:normalViewPr>
  <p:slideViewPr>
    <p:cSldViewPr>
      <p:cViewPr>
        <p:scale>
          <a:sx n="83" d="100"/>
          <a:sy n="83" d="100"/>
        </p:scale>
        <p:origin x="-725" y="-2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6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CAGR 9%</a:t>
            </a:r>
          </a:p>
        </c:rich>
      </c:tx>
      <c:layout/>
      <c:overlay val="0"/>
      <c:spPr>
        <a:solidFill>
          <a:schemeClr val="accent5">
            <a:lumMod val="20000"/>
            <a:lumOff val="80000"/>
          </a:schemeClr>
        </a:solidFill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4914432"/>
        <c:axId val="195052288"/>
      </c:barChart>
      <c:catAx>
        <c:axId val="224914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5052288"/>
        <c:crosses val="autoZero"/>
        <c:auto val="1"/>
        <c:lblAlgn val="ctr"/>
        <c:lblOffset val="100"/>
        <c:noMultiLvlLbl val="0"/>
      </c:catAx>
      <c:valAx>
        <c:axId val="19505228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24914432"/>
        <c:crosses val="autoZero"/>
        <c:crossBetween val="between"/>
      </c:valAx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</c:plotArea>
    <c:plotVisOnly val="1"/>
    <c:dispBlanksAs val="gap"/>
    <c:showDLblsOverMax val="0"/>
  </c:chart>
  <c:spPr>
    <a:gradFill>
      <a:gsLst>
        <a:gs pos="0">
          <a:schemeClr val="accent4"/>
        </a:gs>
        <a:gs pos="74000">
          <a:schemeClr val="accent2"/>
        </a:gs>
        <a:gs pos="83000">
          <a:schemeClr val="accent2"/>
        </a:gs>
        <a:gs pos="100000">
          <a:schemeClr val="accent4">
            <a:lumMod val="40000"/>
            <a:lumOff val="60000"/>
          </a:schemeClr>
        </a:gs>
      </a:gsLst>
      <a:lin ang="5400000" scaled="1"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A3CDA-2AE5-4C66-8B90-C7568EF8B59C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BFE772F-DC92-4B0C-B091-962A25F86C4F}">
      <dgm:prSet phldrT="[Text]" custT="1"/>
      <dgm:spPr>
        <a:ln>
          <a:solidFill>
            <a:schemeClr val="tx2">
              <a:lumMod val="90000"/>
              <a:lumOff val="10000"/>
            </a:schemeClr>
          </a:solidFill>
        </a:ln>
      </dgm:spPr>
      <dgm:t>
        <a:bodyPr/>
        <a:lstStyle/>
        <a:p>
          <a:r>
            <a:rPr lang="en-IN" sz="2000" b="1" dirty="0">
              <a:solidFill>
                <a:schemeClr val="bg1"/>
              </a:solidFill>
            </a:rPr>
            <a:t>Private </a:t>
          </a:r>
          <a:r>
            <a:rPr lang="en-IN" sz="2000" b="1" dirty="0" err="1">
              <a:solidFill>
                <a:schemeClr val="bg1"/>
              </a:solidFill>
            </a:rPr>
            <a:t>Blockchain</a:t>
          </a:r>
          <a:r>
            <a:rPr lang="en-IN" sz="2000" b="1" dirty="0">
              <a:solidFill>
                <a:schemeClr val="bg1"/>
              </a:solidFill>
            </a:rPr>
            <a:t/>
          </a:r>
          <a:br>
            <a:rPr lang="en-IN" sz="2000" b="1" dirty="0">
              <a:solidFill>
                <a:schemeClr val="bg1"/>
              </a:solidFill>
            </a:rPr>
          </a:br>
          <a:r>
            <a:rPr lang="en-IN" sz="1900" dirty="0"/>
            <a:t>Access to Limited Participants, ensuring confidentiality and control.</a:t>
          </a:r>
        </a:p>
      </dgm:t>
    </dgm:pt>
    <dgm:pt modelId="{80505FC3-4155-4A56-B6F4-74B0973539CC}" type="parTrans" cxnId="{1DFCB48B-C93E-4F38-BA74-A85AF1F83360}">
      <dgm:prSet/>
      <dgm:spPr/>
      <dgm:t>
        <a:bodyPr/>
        <a:lstStyle/>
        <a:p>
          <a:endParaRPr lang="en-IN"/>
        </a:p>
      </dgm:t>
    </dgm:pt>
    <dgm:pt modelId="{DDFA1839-0C29-4B31-BA69-E2163A26D23E}" type="sibTrans" cxnId="{1DFCB48B-C93E-4F38-BA74-A85AF1F83360}">
      <dgm:prSet/>
      <dgm:spPr/>
      <dgm:t>
        <a:bodyPr/>
        <a:lstStyle/>
        <a:p>
          <a:endParaRPr lang="en-IN"/>
        </a:p>
      </dgm:t>
    </dgm:pt>
    <dgm:pt modelId="{C1ACB647-9957-49E1-B0CA-51DB5AEA397E}">
      <dgm:prSet phldrT="[Text]" custT="1"/>
      <dgm:spPr/>
      <dgm:t>
        <a:bodyPr/>
        <a:lstStyle/>
        <a:p>
          <a:r>
            <a:rPr lang="en-IN" sz="2000" b="1" dirty="0"/>
            <a:t>Security </a:t>
          </a:r>
          <a:r>
            <a:rPr lang="en-IN" sz="1800" dirty="0"/>
            <a:t/>
          </a:r>
          <a:br>
            <a:rPr lang="en-IN" sz="1800" dirty="0"/>
          </a:br>
          <a:r>
            <a:rPr lang="en-IN" sz="1800" dirty="0"/>
            <a:t>Enhanced control and security due to limited access, protecting sensitive supply chain data.</a:t>
          </a:r>
        </a:p>
      </dgm:t>
    </dgm:pt>
    <dgm:pt modelId="{9BE04900-7F32-42F1-8995-6CF1CF9AB804}" type="parTrans" cxnId="{B2583B5F-2312-4999-86E8-6DDB0C2E968D}">
      <dgm:prSet/>
      <dgm:spPr/>
      <dgm:t>
        <a:bodyPr/>
        <a:lstStyle/>
        <a:p>
          <a:endParaRPr lang="en-IN"/>
        </a:p>
      </dgm:t>
    </dgm:pt>
    <dgm:pt modelId="{5F33622D-89AA-4AA1-9DD5-831C08C76801}" type="sibTrans" cxnId="{B2583B5F-2312-4999-86E8-6DDB0C2E968D}">
      <dgm:prSet/>
      <dgm:spPr/>
      <dgm:t>
        <a:bodyPr/>
        <a:lstStyle/>
        <a:p>
          <a:endParaRPr lang="en-IN"/>
        </a:p>
      </dgm:t>
    </dgm:pt>
    <dgm:pt modelId="{4C90D5EB-843A-4C80-95E5-2AAF7043796A}">
      <dgm:prSet phldrT="[Text]" custT="1"/>
      <dgm:spPr/>
      <dgm:t>
        <a:bodyPr/>
        <a:lstStyle/>
        <a:p>
          <a:r>
            <a:rPr lang="en-IN" sz="2000" b="1" dirty="0"/>
            <a:t>Permissioned </a:t>
          </a:r>
          <a:r>
            <a:rPr lang="en-IN" sz="2000" b="1" dirty="0" err="1"/>
            <a:t>Blockchain</a:t>
          </a:r>
          <a:r>
            <a:rPr lang="en-IN" sz="1700" dirty="0"/>
            <a:t/>
          </a:r>
          <a:br>
            <a:rPr lang="en-IN" sz="1700" dirty="0"/>
          </a:br>
          <a:r>
            <a:rPr lang="en-IN" sz="1700" dirty="0"/>
            <a:t>Different levels of access or roles are provided to users, enhancing operational flexibility.</a:t>
          </a:r>
        </a:p>
      </dgm:t>
    </dgm:pt>
    <dgm:pt modelId="{4CDFE22D-CDAA-4BBD-9F70-476A39C52FCA}" type="parTrans" cxnId="{55BC7EC8-3837-4473-87ED-3CA011A447A7}">
      <dgm:prSet/>
      <dgm:spPr/>
      <dgm:t>
        <a:bodyPr/>
        <a:lstStyle/>
        <a:p>
          <a:endParaRPr lang="en-IN"/>
        </a:p>
      </dgm:t>
    </dgm:pt>
    <dgm:pt modelId="{127CFEAE-F091-4712-A105-1FC34CFB647E}" type="sibTrans" cxnId="{55BC7EC8-3837-4473-87ED-3CA011A447A7}">
      <dgm:prSet/>
      <dgm:spPr/>
      <dgm:t>
        <a:bodyPr/>
        <a:lstStyle/>
        <a:p>
          <a:endParaRPr lang="en-IN"/>
        </a:p>
      </dgm:t>
    </dgm:pt>
    <dgm:pt modelId="{70572BF7-803E-4F84-BF9A-2E215F73FC03}" type="pres">
      <dgm:prSet presAssocID="{7C8A3CDA-2AE5-4C66-8B90-C7568EF8B59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0D10A2F-7FC7-40B2-A5C6-880EEB5E93ED}" type="pres">
      <dgm:prSet presAssocID="{9BFE772F-DC92-4B0C-B091-962A25F86C4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7A6E6FF-C094-47CD-9340-1083DBF2679F}" type="pres">
      <dgm:prSet presAssocID="{9BFE772F-DC92-4B0C-B091-962A25F86C4F}" presName="spNode" presStyleCnt="0"/>
      <dgm:spPr/>
    </dgm:pt>
    <dgm:pt modelId="{DFB1D53B-E914-4A3B-BF11-DBEDEB96CFD9}" type="pres">
      <dgm:prSet presAssocID="{DDFA1839-0C29-4B31-BA69-E2163A26D23E}" presName="sibTrans" presStyleLbl="sibTrans1D1" presStyleIdx="0" presStyleCnt="3"/>
      <dgm:spPr/>
      <dgm:t>
        <a:bodyPr/>
        <a:lstStyle/>
        <a:p>
          <a:endParaRPr lang="en-IN"/>
        </a:p>
      </dgm:t>
    </dgm:pt>
    <dgm:pt modelId="{4F40348B-A370-4C40-A28E-41EAEE8B2579}" type="pres">
      <dgm:prSet presAssocID="{C1ACB647-9957-49E1-B0CA-51DB5AEA397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484F54-0B2F-4745-92A8-B370DC0D3940}" type="pres">
      <dgm:prSet presAssocID="{C1ACB647-9957-49E1-B0CA-51DB5AEA397E}" presName="spNode" presStyleCnt="0"/>
      <dgm:spPr/>
    </dgm:pt>
    <dgm:pt modelId="{D02B3745-59E4-4B38-B7C2-336392748924}" type="pres">
      <dgm:prSet presAssocID="{5F33622D-89AA-4AA1-9DD5-831C08C76801}" presName="sibTrans" presStyleLbl="sibTrans1D1" presStyleIdx="1" presStyleCnt="3"/>
      <dgm:spPr/>
      <dgm:t>
        <a:bodyPr/>
        <a:lstStyle/>
        <a:p>
          <a:endParaRPr lang="en-IN"/>
        </a:p>
      </dgm:t>
    </dgm:pt>
    <dgm:pt modelId="{E9B9276C-D78C-4E6E-931E-D7E8F0232ADC}" type="pres">
      <dgm:prSet presAssocID="{4C90D5EB-843A-4C80-95E5-2AAF7043796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050C327-AFB9-498C-850F-47A0F8FB0F9B}" type="pres">
      <dgm:prSet presAssocID="{4C90D5EB-843A-4C80-95E5-2AAF7043796A}" presName="spNode" presStyleCnt="0"/>
      <dgm:spPr/>
    </dgm:pt>
    <dgm:pt modelId="{00634346-03E0-4F72-8755-AC995ADD2F02}" type="pres">
      <dgm:prSet presAssocID="{127CFEAE-F091-4712-A105-1FC34CFB647E}" presName="sibTrans" presStyleLbl="sibTrans1D1" presStyleIdx="2" presStyleCnt="3"/>
      <dgm:spPr/>
      <dgm:t>
        <a:bodyPr/>
        <a:lstStyle/>
        <a:p>
          <a:endParaRPr lang="en-IN"/>
        </a:p>
      </dgm:t>
    </dgm:pt>
  </dgm:ptLst>
  <dgm:cxnLst>
    <dgm:cxn modelId="{2AD9CA36-22CD-452A-978E-6EC035C3A5CF}" type="presOf" srcId="{7C8A3CDA-2AE5-4C66-8B90-C7568EF8B59C}" destId="{70572BF7-803E-4F84-BF9A-2E215F73FC03}" srcOrd="0" destOrd="0" presId="urn:microsoft.com/office/officeart/2005/8/layout/cycle5"/>
    <dgm:cxn modelId="{55BC7EC8-3837-4473-87ED-3CA011A447A7}" srcId="{7C8A3CDA-2AE5-4C66-8B90-C7568EF8B59C}" destId="{4C90D5EB-843A-4C80-95E5-2AAF7043796A}" srcOrd="2" destOrd="0" parTransId="{4CDFE22D-CDAA-4BBD-9F70-476A39C52FCA}" sibTransId="{127CFEAE-F091-4712-A105-1FC34CFB647E}"/>
    <dgm:cxn modelId="{8C697331-1AC8-426D-8316-3E78E3B12473}" type="presOf" srcId="{9BFE772F-DC92-4B0C-B091-962A25F86C4F}" destId="{D0D10A2F-7FC7-40B2-A5C6-880EEB5E93ED}" srcOrd="0" destOrd="0" presId="urn:microsoft.com/office/officeart/2005/8/layout/cycle5"/>
    <dgm:cxn modelId="{B2583B5F-2312-4999-86E8-6DDB0C2E968D}" srcId="{7C8A3CDA-2AE5-4C66-8B90-C7568EF8B59C}" destId="{C1ACB647-9957-49E1-B0CA-51DB5AEA397E}" srcOrd="1" destOrd="0" parTransId="{9BE04900-7F32-42F1-8995-6CF1CF9AB804}" sibTransId="{5F33622D-89AA-4AA1-9DD5-831C08C76801}"/>
    <dgm:cxn modelId="{59980DC6-F695-4511-BBD6-70538C8AEE27}" type="presOf" srcId="{DDFA1839-0C29-4B31-BA69-E2163A26D23E}" destId="{DFB1D53B-E914-4A3B-BF11-DBEDEB96CFD9}" srcOrd="0" destOrd="0" presId="urn:microsoft.com/office/officeart/2005/8/layout/cycle5"/>
    <dgm:cxn modelId="{D2B88829-E672-49AD-B394-73969CE70A96}" type="presOf" srcId="{4C90D5EB-843A-4C80-95E5-2AAF7043796A}" destId="{E9B9276C-D78C-4E6E-931E-D7E8F0232ADC}" srcOrd="0" destOrd="0" presId="urn:microsoft.com/office/officeart/2005/8/layout/cycle5"/>
    <dgm:cxn modelId="{1DFCB48B-C93E-4F38-BA74-A85AF1F83360}" srcId="{7C8A3CDA-2AE5-4C66-8B90-C7568EF8B59C}" destId="{9BFE772F-DC92-4B0C-B091-962A25F86C4F}" srcOrd="0" destOrd="0" parTransId="{80505FC3-4155-4A56-B6F4-74B0973539CC}" sibTransId="{DDFA1839-0C29-4B31-BA69-E2163A26D23E}"/>
    <dgm:cxn modelId="{53210AF8-9678-4C72-A731-90AE80953D5B}" type="presOf" srcId="{127CFEAE-F091-4712-A105-1FC34CFB647E}" destId="{00634346-03E0-4F72-8755-AC995ADD2F02}" srcOrd="0" destOrd="0" presId="urn:microsoft.com/office/officeart/2005/8/layout/cycle5"/>
    <dgm:cxn modelId="{5F4BC54E-46FE-4465-BE30-55664EB571FE}" type="presOf" srcId="{5F33622D-89AA-4AA1-9DD5-831C08C76801}" destId="{D02B3745-59E4-4B38-B7C2-336392748924}" srcOrd="0" destOrd="0" presId="urn:microsoft.com/office/officeart/2005/8/layout/cycle5"/>
    <dgm:cxn modelId="{66BEF1C1-8E90-4F84-BF28-C5DD3C734CEF}" type="presOf" srcId="{C1ACB647-9957-49E1-B0CA-51DB5AEA397E}" destId="{4F40348B-A370-4C40-A28E-41EAEE8B2579}" srcOrd="0" destOrd="0" presId="urn:microsoft.com/office/officeart/2005/8/layout/cycle5"/>
    <dgm:cxn modelId="{1C378FB3-9221-4DDB-BBC7-A0EE729E875A}" type="presParOf" srcId="{70572BF7-803E-4F84-BF9A-2E215F73FC03}" destId="{D0D10A2F-7FC7-40B2-A5C6-880EEB5E93ED}" srcOrd="0" destOrd="0" presId="urn:microsoft.com/office/officeart/2005/8/layout/cycle5"/>
    <dgm:cxn modelId="{815B1B5C-129B-470F-A577-A572AC45BAF4}" type="presParOf" srcId="{70572BF7-803E-4F84-BF9A-2E215F73FC03}" destId="{17A6E6FF-C094-47CD-9340-1083DBF2679F}" srcOrd="1" destOrd="0" presId="urn:microsoft.com/office/officeart/2005/8/layout/cycle5"/>
    <dgm:cxn modelId="{75255012-66EC-4FEB-B9DC-0295E86C0F76}" type="presParOf" srcId="{70572BF7-803E-4F84-BF9A-2E215F73FC03}" destId="{DFB1D53B-E914-4A3B-BF11-DBEDEB96CFD9}" srcOrd="2" destOrd="0" presId="urn:microsoft.com/office/officeart/2005/8/layout/cycle5"/>
    <dgm:cxn modelId="{88A97136-11E7-4502-903C-465693B38E12}" type="presParOf" srcId="{70572BF7-803E-4F84-BF9A-2E215F73FC03}" destId="{4F40348B-A370-4C40-A28E-41EAEE8B2579}" srcOrd="3" destOrd="0" presId="urn:microsoft.com/office/officeart/2005/8/layout/cycle5"/>
    <dgm:cxn modelId="{30E4F21E-529F-4F93-9EC0-8A32A2540671}" type="presParOf" srcId="{70572BF7-803E-4F84-BF9A-2E215F73FC03}" destId="{D6484F54-0B2F-4745-92A8-B370DC0D3940}" srcOrd="4" destOrd="0" presId="urn:microsoft.com/office/officeart/2005/8/layout/cycle5"/>
    <dgm:cxn modelId="{A86046C7-2121-4155-9F6C-F8A3EAD69E24}" type="presParOf" srcId="{70572BF7-803E-4F84-BF9A-2E215F73FC03}" destId="{D02B3745-59E4-4B38-B7C2-336392748924}" srcOrd="5" destOrd="0" presId="urn:microsoft.com/office/officeart/2005/8/layout/cycle5"/>
    <dgm:cxn modelId="{835BE125-4A76-43AC-9AED-56C4F032661A}" type="presParOf" srcId="{70572BF7-803E-4F84-BF9A-2E215F73FC03}" destId="{E9B9276C-D78C-4E6E-931E-D7E8F0232ADC}" srcOrd="6" destOrd="0" presId="urn:microsoft.com/office/officeart/2005/8/layout/cycle5"/>
    <dgm:cxn modelId="{2594D5EE-1111-49BD-A3D4-37FF8EE847DE}" type="presParOf" srcId="{70572BF7-803E-4F84-BF9A-2E215F73FC03}" destId="{F050C327-AFB9-498C-850F-47A0F8FB0F9B}" srcOrd="7" destOrd="0" presId="urn:microsoft.com/office/officeart/2005/8/layout/cycle5"/>
    <dgm:cxn modelId="{C10EFD2A-666A-46CA-9F01-987C33D1867E}" type="presParOf" srcId="{70572BF7-803E-4F84-BF9A-2E215F73FC03}" destId="{00634346-03E0-4F72-8755-AC995ADD2F02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0217EF-DFF0-4BBF-A00F-B4C062AC297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2427579-713E-4F4B-B649-4F69C59168CC}">
      <dgm:prSet phldrT="[Text]" custT="1"/>
      <dgm:spPr>
        <a:solidFill>
          <a:schemeClr val="accent1">
            <a:lumMod val="90000"/>
            <a:lumOff val="10000"/>
          </a:schemeClr>
        </a:solidFill>
      </dgm:spPr>
      <dgm:t>
        <a:bodyPr/>
        <a:lstStyle/>
        <a:p>
          <a:r>
            <a:rPr lang="en-IN" sz="4000" dirty="0">
              <a:solidFill>
                <a:schemeClr val="bg1"/>
              </a:solidFill>
            </a:rPr>
            <a:t>Benefits of </a:t>
          </a:r>
          <a:r>
            <a:rPr lang="en-IN" sz="4000" dirty="0" err="1">
              <a:solidFill>
                <a:schemeClr val="bg1"/>
              </a:solidFill>
            </a:rPr>
            <a:t>Blockchain</a:t>
          </a:r>
          <a:r>
            <a:rPr lang="en-IN" sz="4000" dirty="0">
              <a:solidFill>
                <a:schemeClr val="bg1"/>
              </a:solidFill>
            </a:rPr>
            <a:t> in Supply Chain</a:t>
          </a:r>
        </a:p>
      </dgm:t>
    </dgm:pt>
    <dgm:pt modelId="{C259CD2E-DA38-4251-A5B6-B794C2EF583E}" type="parTrans" cxnId="{9C2212BC-BF95-45AE-A223-3BBE12E8B737}">
      <dgm:prSet/>
      <dgm:spPr/>
      <dgm:t>
        <a:bodyPr/>
        <a:lstStyle/>
        <a:p>
          <a:endParaRPr lang="en-IN"/>
        </a:p>
      </dgm:t>
    </dgm:pt>
    <dgm:pt modelId="{095EF2F1-A791-4567-A19E-771C5257775E}" type="sibTrans" cxnId="{9C2212BC-BF95-45AE-A223-3BBE12E8B737}">
      <dgm:prSet/>
      <dgm:spPr/>
      <dgm:t>
        <a:bodyPr/>
        <a:lstStyle/>
        <a:p>
          <a:endParaRPr lang="en-IN"/>
        </a:p>
      </dgm:t>
    </dgm:pt>
    <dgm:pt modelId="{39D35887-F1E8-4415-828B-574FF6ACECFE}">
      <dgm:prSet phldrT="[Text]"/>
      <dgm:spPr>
        <a:solidFill>
          <a:schemeClr val="accent1">
            <a:lumMod val="90000"/>
            <a:lumOff val="10000"/>
          </a:schemeClr>
        </a:solidFill>
      </dgm:spPr>
      <dgm:t>
        <a:bodyPr/>
        <a:lstStyle/>
        <a:p>
          <a:r>
            <a:rPr lang="en-IN" dirty="0"/>
            <a:t>Enhanced Transparency</a:t>
          </a:r>
          <a:br>
            <a:rPr lang="en-IN" dirty="0"/>
          </a:br>
          <a:r>
            <a:rPr lang="en-IN" dirty="0"/>
            <a:t>All participants have access to the same data, reducing discrepancies and fraud </a:t>
          </a:r>
        </a:p>
      </dgm:t>
    </dgm:pt>
    <dgm:pt modelId="{DC50F157-6E08-454B-BEAB-7D47F9C215A8}" type="parTrans" cxnId="{1BE3D87C-E685-443C-AB82-12DDEBEBFB23}">
      <dgm:prSet/>
      <dgm:spPr/>
      <dgm:t>
        <a:bodyPr/>
        <a:lstStyle/>
        <a:p>
          <a:endParaRPr lang="en-IN"/>
        </a:p>
      </dgm:t>
    </dgm:pt>
    <dgm:pt modelId="{E9355DC3-62B8-46AE-8B8B-3B80E8DDB544}" type="sibTrans" cxnId="{1BE3D87C-E685-443C-AB82-12DDEBEBFB23}">
      <dgm:prSet/>
      <dgm:spPr/>
      <dgm:t>
        <a:bodyPr/>
        <a:lstStyle/>
        <a:p>
          <a:endParaRPr lang="en-IN"/>
        </a:p>
      </dgm:t>
    </dgm:pt>
    <dgm:pt modelId="{35E56FDB-5155-4101-858C-8E5322B3E2E4}">
      <dgm:prSet phldrT="[Text]"/>
      <dgm:spPr>
        <a:solidFill>
          <a:schemeClr val="accent1">
            <a:lumMod val="90000"/>
            <a:lumOff val="10000"/>
          </a:schemeClr>
        </a:solidFill>
      </dgm:spPr>
      <dgm:t>
        <a:bodyPr/>
        <a:lstStyle/>
        <a:p>
          <a:r>
            <a:rPr lang="en-IN" dirty="0"/>
            <a:t>Improved Traceability </a:t>
          </a:r>
          <a:br>
            <a:rPr lang="en-IN" dirty="0"/>
          </a:br>
          <a:r>
            <a:rPr lang="en-IN" dirty="0"/>
            <a:t>Products can be tracked from origin to consumer, ensuring authenticity</a:t>
          </a:r>
        </a:p>
      </dgm:t>
    </dgm:pt>
    <dgm:pt modelId="{B1318FDA-24EC-4909-BCAB-38CA2E6CB8BE}" type="parTrans" cxnId="{A8317F3E-ED28-4493-B7AA-1BD7359E29D3}">
      <dgm:prSet/>
      <dgm:spPr/>
      <dgm:t>
        <a:bodyPr/>
        <a:lstStyle/>
        <a:p>
          <a:endParaRPr lang="en-IN"/>
        </a:p>
      </dgm:t>
    </dgm:pt>
    <dgm:pt modelId="{0802888E-68C0-4340-B9FD-25C1CA147F8B}" type="sibTrans" cxnId="{A8317F3E-ED28-4493-B7AA-1BD7359E29D3}">
      <dgm:prSet/>
      <dgm:spPr/>
      <dgm:t>
        <a:bodyPr/>
        <a:lstStyle/>
        <a:p>
          <a:endParaRPr lang="en-IN"/>
        </a:p>
      </dgm:t>
    </dgm:pt>
    <dgm:pt modelId="{4595A48A-102F-4944-9FB3-DFA009C1EF44}">
      <dgm:prSet phldrT="[Text]"/>
      <dgm:spPr>
        <a:solidFill>
          <a:schemeClr val="accent1">
            <a:lumMod val="90000"/>
            <a:lumOff val="10000"/>
          </a:schemeClr>
        </a:solidFill>
      </dgm:spPr>
      <dgm:t>
        <a:bodyPr/>
        <a:lstStyle/>
        <a:p>
          <a:r>
            <a:rPr lang="en-IN" dirty="0"/>
            <a:t>Cost Reduction </a:t>
          </a:r>
          <a:br>
            <a:rPr lang="en-IN" dirty="0"/>
          </a:br>
          <a:r>
            <a:rPr lang="en-IN" dirty="0"/>
            <a:t>Streamlined Process reduce the need for intermediaries lowering costs</a:t>
          </a:r>
        </a:p>
      </dgm:t>
    </dgm:pt>
    <dgm:pt modelId="{269D2302-1EA0-451D-B81F-286E43CAC96D}" type="parTrans" cxnId="{19DC09CA-690E-4A37-B4F1-3A42EAA7714D}">
      <dgm:prSet/>
      <dgm:spPr/>
      <dgm:t>
        <a:bodyPr/>
        <a:lstStyle/>
        <a:p>
          <a:endParaRPr lang="en-IN"/>
        </a:p>
      </dgm:t>
    </dgm:pt>
    <dgm:pt modelId="{89A1C863-0581-4685-8900-592BA8E740A9}" type="sibTrans" cxnId="{19DC09CA-690E-4A37-B4F1-3A42EAA7714D}">
      <dgm:prSet/>
      <dgm:spPr/>
      <dgm:t>
        <a:bodyPr/>
        <a:lstStyle/>
        <a:p>
          <a:endParaRPr lang="en-IN"/>
        </a:p>
      </dgm:t>
    </dgm:pt>
    <dgm:pt modelId="{8F21AE35-DFB8-4C02-BC08-AE6C1BFCD65A}" type="pres">
      <dgm:prSet presAssocID="{B20217EF-DFF0-4BBF-A00F-B4C062AC297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97F7A63-6C72-40A2-B4CD-F4896BC97529}" type="pres">
      <dgm:prSet presAssocID="{72427579-713E-4F4B-B649-4F69C59168CC}" presName="root1" presStyleCnt="0"/>
      <dgm:spPr/>
    </dgm:pt>
    <dgm:pt modelId="{FE44996D-4BC5-4DB4-9CC3-12A849DB805C}" type="pres">
      <dgm:prSet presAssocID="{72427579-713E-4F4B-B649-4F69C59168CC}" presName="LevelOneTextNode" presStyleLbl="node0" presStyleIdx="0" presStyleCnt="1" custAng="5400000" custScaleX="274527" custScaleY="6372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93A6C7A-3080-428A-9CD9-3A0D936E1FE1}" type="pres">
      <dgm:prSet presAssocID="{72427579-713E-4F4B-B649-4F69C59168CC}" presName="level2hierChild" presStyleCnt="0"/>
      <dgm:spPr/>
    </dgm:pt>
    <dgm:pt modelId="{631DD55C-4856-4EEA-893F-9ABE61759DAB}" type="pres">
      <dgm:prSet presAssocID="{DC50F157-6E08-454B-BEAB-7D47F9C215A8}" presName="conn2-1" presStyleLbl="parChTrans1D2" presStyleIdx="0" presStyleCnt="3"/>
      <dgm:spPr/>
      <dgm:t>
        <a:bodyPr/>
        <a:lstStyle/>
        <a:p>
          <a:endParaRPr lang="en-IN"/>
        </a:p>
      </dgm:t>
    </dgm:pt>
    <dgm:pt modelId="{9EC8BE94-F82A-471B-8B60-D0CC6C2404B7}" type="pres">
      <dgm:prSet presAssocID="{DC50F157-6E08-454B-BEAB-7D47F9C215A8}" presName="connTx" presStyleLbl="parChTrans1D2" presStyleIdx="0" presStyleCnt="3"/>
      <dgm:spPr/>
      <dgm:t>
        <a:bodyPr/>
        <a:lstStyle/>
        <a:p>
          <a:endParaRPr lang="en-IN"/>
        </a:p>
      </dgm:t>
    </dgm:pt>
    <dgm:pt modelId="{CBD94BAF-ECD7-4D3E-8906-543B57F02675}" type="pres">
      <dgm:prSet presAssocID="{39D35887-F1E8-4415-828B-574FF6ACECFE}" presName="root2" presStyleCnt="0"/>
      <dgm:spPr/>
    </dgm:pt>
    <dgm:pt modelId="{DC363011-D64F-4D92-9739-68A661527268}" type="pres">
      <dgm:prSet presAssocID="{39D35887-F1E8-4415-828B-574FF6ACECFE}" presName="LevelTwoTextNode" presStyleLbl="node2" presStyleIdx="0" presStyleCnt="3" custScaleX="16321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AC61DDD-6764-427C-941F-5D0D7BAC77DA}" type="pres">
      <dgm:prSet presAssocID="{39D35887-F1E8-4415-828B-574FF6ACECFE}" presName="level3hierChild" presStyleCnt="0"/>
      <dgm:spPr/>
    </dgm:pt>
    <dgm:pt modelId="{C805DCEB-7308-4A6A-B04A-11BD52576EC6}" type="pres">
      <dgm:prSet presAssocID="{B1318FDA-24EC-4909-BCAB-38CA2E6CB8BE}" presName="conn2-1" presStyleLbl="parChTrans1D2" presStyleIdx="1" presStyleCnt="3"/>
      <dgm:spPr/>
      <dgm:t>
        <a:bodyPr/>
        <a:lstStyle/>
        <a:p>
          <a:endParaRPr lang="en-IN"/>
        </a:p>
      </dgm:t>
    </dgm:pt>
    <dgm:pt modelId="{9BA5F02D-A4BB-4A3C-ACF2-12F633A4A122}" type="pres">
      <dgm:prSet presAssocID="{B1318FDA-24EC-4909-BCAB-38CA2E6CB8BE}" presName="connTx" presStyleLbl="parChTrans1D2" presStyleIdx="1" presStyleCnt="3"/>
      <dgm:spPr/>
      <dgm:t>
        <a:bodyPr/>
        <a:lstStyle/>
        <a:p>
          <a:endParaRPr lang="en-IN"/>
        </a:p>
      </dgm:t>
    </dgm:pt>
    <dgm:pt modelId="{DC416326-7FF4-4A78-8446-18B9AA182B2B}" type="pres">
      <dgm:prSet presAssocID="{35E56FDB-5155-4101-858C-8E5322B3E2E4}" presName="root2" presStyleCnt="0"/>
      <dgm:spPr/>
    </dgm:pt>
    <dgm:pt modelId="{50B79E18-57B8-4AB2-A570-96D976422116}" type="pres">
      <dgm:prSet presAssocID="{35E56FDB-5155-4101-858C-8E5322B3E2E4}" presName="LevelTwoTextNode" presStyleLbl="node2" presStyleIdx="1" presStyleCnt="3" custScaleX="16205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0341B35-9567-48B3-B86C-60F42536E3ED}" type="pres">
      <dgm:prSet presAssocID="{35E56FDB-5155-4101-858C-8E5322B3E2E4}" presName="level3hierChild" presStyleCnt="0"/>
      <dgm:spPr/>
    </dgm:pt>
    <dgm:pt modelId="{FE51AD8D-F3EB-4B31-8EEA-7CD0771F56CD}" type="pres">
      <dgm:prSet presAssocID="{269D2302-1EA0-451D-B81F-286E43CAC96D}" presName="conn2-1" presStyleLbl="parChTrans1D2" presStyleIdx="2" presStyleCnt="3"/>
      <dgm:spPr/>
      <dgm:t>
        <a:bodyPr/>
        <a:lstStyle/>
        <a:p>
          <a:endParaRPr lang="en-IN"/>
        </a:p>
      </dgm:t>
    </dgm:pt>
    <dgm:pt modelId="{D2912C9A-23EB-41A1-8CFB-6DCD69990EA9}" type="pres">
      <dgm:prSet presAssocID="{269D2302-1EA0-451D-B81F-286E43CAC96D}" presName="connTx" presStyleLbl="parChTrans1D2" presStyleIdx="2" presStyleCnt="3"/>
      <dgm:spPr/>
      <dgm:t>
        <a:bodyPr/>
        <a:lstStyle/>
        <a:p>
          <a:endParaRPr lang="en-IN"/>
        </a:p>
      </dgm:t>
    </dgm:pt>
    <dgm:pt modelId="{0E6AE92E-ACC8-4668-AE06-C8B3281ADD54}" type="pres">
      <dgm:prSet presAssocID="{4595A48A-102F-4944-9FB3-DFA009C1EF44}" presName="root2" presStyleCnt="0"/>
      <dgm:spPr/>
    </dgm:pt>
    <dgm:pt modelId="{8458758C-9DCB-4253-AB00-61461C3E7B6D}" type="pres">
      <dgm:prSet presAssocID="{4595A48A-102F-4944-9FB3-DFA009C1EF44}" presName="LevelTwoTextNode" presStyleLbl="node2" presStyleIdx="2" presStyleCnt="3" custScaleX="16524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3E4C313-00B8-406F-ABFA-F4239C67D98C}" type="pres">
      <dgm:prSet presAssocID="{4595A48A-102F-4944-9FB3-DFA009C1EF44}" presName="level3hierChild" presStyleCnt="0"/>
      <dgm:spPr/>
    </dgm:pt>
  </dgm:ptLst>
  <dgm:cxnLst>
    <dgm:cxn modelId="{F27C30F9-2749-4CBF-BC8F-0094328CA9FC}" type="presOf" srcId="{269D2302-1EA0-451D-B81F-286E43CAC96D}" destId="{D2912C9A-23EB-41A1-8CFB-6DCD69990EA9}" srcOrd="1" destOrd="0" presId="urn:microsoft.com/office/officeart/2008/layout/HorizontalMultiLevelHierarchy"/>
    <dgm:cxn modelId="{19DC09CA-690E-4A37-B4F1-3A42EAA7714D}" srcId="{72427579-713E-4F4B-B649-4F69C59168CC}" destId="{4595A48A-102F-4944-9FB3-DFA009C1EF44}" srcOrd="2" destOrd="0" parTransId="{269D2302-1EA0-451D-B81F-286E43CAC96D}" sibTransId="{89A1C863-0581-4685-8900-592BA8E740A9}"/>
    <dgm:cxn modelId="{DB835E5E-80D8-4A07-B49E-FC3657013453}" type="presOf" srcId="{4595A48A-102F-4944-9FB3-DFA009C1EF44}" destId="{8458758C-9DCB-4253-AB00-61461C3E7B6D}" srcOrd="0" destOrd="0" presId="urn:microsoft.com/office/officeart/2008/layout/HorizontalMultiLevelHierarchy"/>
    <dgm:cxn modelId="{D188A159-545C-46E1-8763-71E6BCD2AD89}" type="presOf" srcId="{72427579-713E-4F4B-B649-4F69C59168CC}" destId="{FE44996D-4BC5-4DB4-9CC3-12A849DB805C}" srcOrd="0" destOrd="0" presId="urn:microsoft.com/office/officeart/2008/layout/HorizontalMultiLevelHierarchy"/>
    <dgm:cxn modelId="{65DE7D0E-630D-483A-91A3-73446629D2A3}" type="presOf" srcId="{269D2302-1EA0-451D-B81F-286E43CAC96D}" destId="{FE51AD8D-F3EB-4B31-8EEA-7CD0771F56CD}" srcOrd="0" destOrd="0" presId="urn:microsoft.com/office/officeart/2008/layout/HorizontalMultiLevelHierarchy"/>
    <dgm:cxn modelId="{4E9136AD-03BF-48B1-9445-6BAA5585CEBE}" type="presOf" srcId="{DC50F157-6E08-454B-BEAB-7D47F9C215A8}" destId="{9EC8BE94-F82A-471B-8B60-D0CC6C2404B7}" srcOrd="1" destOrd="0" presId="urn:microsoft.com/office/officeart/2008/layout/HorizontalMultiLevelHierarchy"/>
    <dgm:cxn modelId="{A91142C3-A227-47DD-9A56-444B5516E8AD}" type="presOf" srcId="{35E56FDB-5155-4101-858C-8E5322B3E2E4}" destId="{50B79E18-57B8-4AB2-A570-96D976422116}" srcOrd="0" destOrd="0" presId="urn:microsoft.com/office/officeart/2008/layout/HorizontalMultiLevelHierarchy"/>
    <dgm:cxn modelId="{18AA0BA4-2B67-4983-9C65-EF90446E4FAE}" type="presOf" srcId="{B1318FDA-24EC-4909-BCAB-38CA2E6CB8BE}" destId="{C805DCEB-7308-4A6A-B04A-11BD52576EC6}" srcOrd="0" destOrd="0" presId="urn:microsoft.com/office/officeart/2008/layout/HorizontalMultiLevelHierarchy"/>
    <dgm:cxn modelId="{87979A7D-B926-4E6E-B8B7-7C6B4C470EBF}" type="presOf" srcId="{39D35887-F1E8-4415-828B-574FF6ACECFE}" destId="{DC363011-D64F-4D92-9739-68A661527268}" srcOrd="0" destOrd="0" presId="urn:microsoft.com/office/officeart/2008/layout/HorizontalMultiLevelHierarchy"/>
    <dgm:cxn modelId="{9C2212BC-BF95-45AE-A223-3BBE12E8B737}" srcId="{B20217EF-DFF0-4BBF-A00F-B4C062AC2976}" destId="{72427579-713E-4F4B-B649-4F69C59168CC}" srcOrd="0" destOrd="0" parTransId="{C259CD2E-DA38-4251-A5B6-B794C2EF583E}" sibTransId="{095EF2F1-A791-4567-A19E-771C5257775E}"/>
    <dgm:cxn modelId="{8B56C5A3-2DDA-49DD-9701-54863E93F8F2}" type="presOf" srcId="{B1318FDA-24EC-4909-BCAB-38CA2E6CB8BE}" destId="{9BA5F02D-A4BB-4A3C-ACF2-12F633A4A122}" srcOrd="1" destOrd="0" presId="urn:microsoft.com/office/officeart/2008/layout/HorizontalMultiLevelHierarchy"/>
    <dgm:cxn modelId="{F6C2487C-5133-4200-91B1-DB28FB5F4E4D}" type="presOf" srcId="{DC50F157-6E08-454B-BEAB-7D47F9C215A8}" destId="{631DD55C-4856-4EEA-893F-9ABE61759DAB}" srcOrd="0" destOrd="0" presId="urn:microsoft.com/office/officeart/2008/layout/HorizontalMultiLevelHierarchy"/>
    <dgm:cxn modelId="{A8317F3E-ED28-4493-B7AA-1BD7359E29D3}" srcId="{72427579-713E-4F4B-B649-4F69C59168CC}" destId="{35E56FDB-5155-4101-858C-8E5322B3E2E4}" srcOrd="1" destOrd="0" parTransId="{B1318FDA-24EC-4909-BCAB-38CA2E6CB8BE}" sibTransId="{0802888E-68C0-4340-B9FD-25C1CA147F8B}"/>
    <dgm:cxn modelId="{1BE3D87C-E685-443C-AB82-12DDEBEBFB23}" srcId="{72427579-713E-4F4B-B649-4F69C59168CC}" destId="{39D35887-F1E8-4415-828B-574FF6ACECFE}" srcOrd="0" destOrd="0" parTransId="{DC50F157-6E08-454B-BEAB-7D47F9C215A8}" sibTransId="{E9355DC3-62B8-46AE-8B8B-3B80E8DDB544}"/>
    <dgm:cxn modelId="{4D7518EC-4F16-4935-AD69-4A2FD4723428}" type="presOf" srcId="{B20217EF-DFF0-4BBF-A00F-B4C062AC2976}" destId="{8F21AE35-DFB8-4C02-BC08-AE6C1BFCD65A}" srcOrd="0" destOrd="0" presId="urn:microsoft.com/office/officeart/2008/layout/HorizontalMultiLevelHierarchy"/>
    <dgm:cxn modelId="{4DF1A528-A0FE-4429-AC96-A80CFE8C9C70}" type="presParOf" srcId="{8F21AE35-DFB8-4C02-BC08-AE6C1BFCD65A}" destId="{097F7A63-6C72-40A2-B4CD-F4896BC97529}" srcOrd="0" destOrd="0" presId="urn:microsoft.com/office/officeart/2008/layout/HorizontalMultiLevelHierarchy"/>
    <dgm:cxn modelId="{08E2FB3C-4D04-4DCC-A4E8-05389580B190}" type="presParOf" srcId="{097F7A63-6C72-40A2-B4CD-F4896BC97529}" destId="{FE44996D-4BC5-4DB4-9CC3-12A849DB805C}" srcOrd="0" destOrd="0" presId="urn:microsoft.com/office/officeart/2008/layout/HorizontalMultiLevelHierarchy"/>
    <dgm:cxn modelId="{A3D8EFA1-1297-481D-A013-EE1C2B04C025}" type="presParOf" srcId="{097F7A63-6C72-40A2-B4CD-F4896BC97529}" destId="{893A6C7A-3080-428A-9CD9-3A0D936E1FE1}" srcOrd="1" destOrd="0" presId="urn:microsoft.com/office/officeart/2008/layout/HorizontalMultiLevelHierarchy"/>
    <dgm:cxn modelId="{94DCA850-6899-40FF-AC61-90BA3EBC7A98}" type="presParOf" srcId="{893A6C7A-3080-428A-9CD9-3A0D936E1FE1}" destId="{631DD55C-4856-4EEA-893F-9ABE61759DAB}" srcOrd="0" destOrd="0" presId="urn:microsoft.com/office/officeart/2008/layout/HorizontalMultiLevelHierarchy"/>
    <dgm:cxn modelId="{7F3524A6-5C0A-4850-8B50-5FD070A5FD92}" type="presParOf" srcId="{631DD55C-4856-4EEA-893F-9ABE61759DAB}" destId="{9EC8BE94-F82A-471B-8B60-D0CC6C2404B7}" srcOrd="0" destOrd="0" presId="urn:microsoft.com/office/officeart/2008/layout/HorizontalMultiLevelHierarchy"/>
    <dgm:cxn modelId="{BB39C5BC-83E8-4FB5-BA3F-71270E6A3580}" type="presParOf" srcId="{893A6C7A-3080-428A-9CD9-3A0D936E1FE1}" destId="{CBD94BAF-ECD7-4D3E-8906-543B57F02675}" srcOrd="1" destOrd="0" presId="urn:microsoft.com/office/officeart/2008/layout/HorizontalMultiLevelHierarchy"/>
    <dgm:cxn modelId="{E3153A36-CFC4-4C60-9623-167721957646}" type="presParOf" srcId="{CBD94BAF-ECD7-4D3E-8906-543B57F02675}" destId="{DC363011-D64F-4D92-9739-68A661527268}" srcOrd="0" destOrd="0" presId="urn:microsoft.com/office/officeart/2008/layout/HorizontalMultiLevelHierarchy"/>
    <dgm:cxn modelId="{ABD1D325-CABF-4FAD-9FA2-7D1D1B3D85B9}" type="presParOf" srcId="{CBD94BAF-ECD7-4D3E-8906-543B57F02675}" destId="{CAC61DDD-6764-427C-941F-5D0D7BAC77DA}" srcOrd="1" destOrd="0" presId="urn:microsoft.com/office/officeart/2008/layout/HorizontalMultiLevelHierarchy"/>
    <dgm:cxn modelId="{FEF3F9D1-962E-4A21-ACF6-90B0699B6AC8}" type="presParOf" srcId="{893A6C7A-3080-428A-9CD9-3A0D936E1FE1}" destId="{C805DCEB-7308-4A6A-B04A-11BD52576EC6}" srcOrd="2" destOrd="0" presId="urn:microsoft.com/office/officeart/2008/layout/HorizontalMultiLevelHierarchy"/>
    <dgm:cxn modelId="{B08D26D7-C076-4B08-8428-4D1F67DB26E9}" type="presParOf" srcId="{C805DCEB-7308-4A6A-B04A-11BD52576EC6}" destId="{9BA5F02D-A4BB-4A3C-ACF2-12F633A4A122}" srcOrd="0" destOrd="0" presId="urn:microsoft.com/office/officeart/2008/layout/HorizontalMultiLevelHierarchy"/>
    <dgm:cxn modelId="{F8C83794-8739-418E-8AB0-8F4FA983146D}" type="presParOf" srcId="{893A6C7A-3080-428A-9CD9-3A0D936E1FE1}" destId="{DC416326-7FF4-4A78-8446-18B9AA182B2B}" srcOrd="3" destOrd="0" presId="urn:microsoft.com/office/officeart/2008/layout/HorizontalMultiLevelHierarchy"/>
    <dgm:cxn modelId="{CD8AE25D-DA04-4662-AEA5-316220FF4550}" type="presParOf" srcId="{DC416326-7FF4-4A78-8446-18B9AA182B2B}" destId="{50B79E18-57B8-4AB2-A570-96D976422116}" srcOrd="0" destOrd="0" presId="urn:microsoft.com/office/officeart/2008/layout/HorizontalMultiLevelHierarchy"/>
    <dgm:cxn modelId="{F3E1AAEF-70B9-42DB-BED2-64A576426157}" type="presParOf" srcId="{DC416326-7FF4-4A78-8446-18B9AA182B2B}" destId="{C0341B35-9567-48B3-B86C-60F42536E3ED}" srcOrd="1" destOrd="0" presId="urn:microsoft.com/office/officeart/2008/layout/HorizontalMultiLevelHierarchy"/>
    <dgm:cxn modelId="{3B8269D6-FF21-42D8-B964-3D5948B32D50}" type="presParOf" srcId="{893A6C7A-3080-428A-9CD9-3A0D936E1FE1}" destId="{FE51AD8D-F3EB-4B31-8EEA-7CD0771F56CD}" srcOrd="4" destOrd="0" presId="urn:microsoft.com/office/officeart/2008/layout/HorizontalMultiLevelHierarchy"/>
    <dgm:cxn modelId="{304B70E0-4870-4D27-BAE8-7AE71DBC7A9B}" type="presParOf" srcId="{FE51AD8D-F3EB-4B31-8EEA-7CD0771F56CD}" destId="{D2912C9A-23EB-41A1-8CFB-6DCD69990EA9}" srcOrd="0" destOrd="0" presId="urn:microsoft.com/office/officeart/2008/layout/HorizontalMultiLevelHierarchy"/>
    <dgm:cxn modelId="{90D2E70B-AE61-4B53-AAA5-BFFC2C49210B}" type="presParOf" srcId="{893A6C7A-3080-428A-9CD9-3A0D936E1FE1}" destId="{0E6AE92E-ACC8-4668-AE06-C8B3281ADD54}" srcOrd="5" destOrd="0" presId="urn:microsoft.com/office/officeart/2008/layout/HorizontalMultiLevelHierarchy"/>
    <dgm:cxn modelId="{C8ED0944-2CBB-48F6-B973-9F3CD5544CF2}" type="presParOf" srcId="{0E6AE92E-ACC8-4668-AE06-C8B3281ADD54}" destId="{8458758C-9DCB-4253-AB00-61461C3E7B6D}" srcOrd="0" destOrd="0" presId="urn:microsoft.com/office/officeart/2008/layout/HorizontalMultiLevelHierarchy"/>
    <dgm:cxn modelId="{65EC6CC0-A586-44D3-88E5-5A4731ECD9BA}" type="presParOf" srcId="{0E6AE92E-ACC8-4668-AE06-C8B3281ADD54}" destId="{23E4C313-00B8-406F-ABFA-F4239C67D98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BF614D-51AA-43F6-88F5-F42308BC1491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DE310344-022D-4075-9FD7-02D75399A76A}">
      <dgm:prSet phldrT="[Text]"/>
      <dgm:spPr/>
      <dgm:t>
        <a:bodyPr/>
        <a:lstStyle/>
        <a:p>
          <a:r>
            <a:rPr lang="en-IN" dirty="0"/>
            <a:t>Streamlined Payments</a:t>
          </a:r>
        </a:p>
      </dgm:t>
    </dgm:pt>
    <dgm:pt modelId="{8655FFA2-312B-4D25-9714-1D84BD70014D}" type="parTrans" cxnId="{CA5BDB13-2626-48B7-B787-399BF3FB2088}">
      <dgm:prSet/>
      <dgm:spPr/>
      <dgm:t>
        <a:bodyPr/>
        <a:lstStyle/>
        <a:p>
          <a:endParaRPr lang="en-IN"/>
        </a:p>
      </dgm:t>
    </dgm:pt>
    <dgm:pt modelId="{EE6E780B-4D4E-47FE-A267-243AFA8D2CA7}" type="sibTrans" cxnId="{CA5BDB13-2626-48B7-B787-399BF3FB2088}">
      <dgm:prSet/>
      <dgm:spPr/>
      <dgm:t>
        <a:bodyPr/>
        <a:lstStyle/>
        <a:p>
          <a:endParaRPr lang="en-IN"/>
        </a:p>
      </dgm:t>
    </dgm:pt>
    <dgm:pt modelId="{ACCB4D0B-7F95-4AC3-BBFA-C1ABF76FBAB1}">
      <dgm:prSet phldrT="[Text]"/>
      <dgm:spPr/>
      <dgm:t>
        <a:bodyPr/>
        <a:lstStyle/>
        <a:p>
          <a:r>
            <a:rPr lang="en-IN" dirty="0"/>
            <a:t>Tracking Products</a:t>
          </a:r>
        </a:p>
      </dgm:t>
    </dgm:pt>
    <dgm:pt modelId="{66C40CFF-E30E-4473-B587-A306598AB49D}" type="parTrans" cxnId="{5A3D1801-0782-47E8-A64A-302007C7D020}">
      <dgm:prSet/>
      <dgm:spPr/>
      <dgm:t>
        <a:bodyPr/>
        <a:lstStyle/>
        <a:p>
          <a:endParaRPr lang="en-IN"/>
        </a:p>
      </dgm:t>
    </dgm:pt>
    <dgm:pt modelId="{CD315A3A-D866-418C-8493-2BFE7795044D}" type="sibTrans" cxnId="{5A3D1801-0782-47E8-A64A-302007C7D020}">
      <dgm:prSet/>
      <dgm:spPr/>
      <dgm:t>
        <a:bodyPr/>
        <a:lstStyle/>
        <a:p>
          <a:endParaRPr lang="en-IN"/>
        </a:p>
      </dgm:t>
    </dgm:pt>
    <dgm:pt modelId="{6B8D5767-32FE-44F2-A2F8-514F7E3AC4BB}">
      <dgm:prSet phldrT="[Text]"/>
      <dgm:spPr/>
      <dgm:t>
        <a:bodyPr/>
        <a:lstStyle/>
        <a:p>
          <a:r>
            <a:rPr lang="en-IN" dirty="0"/>
            <a:t>Authenticity Verification</a:t>
          </a:r>
        </a:p>
      </dgm:t>
    </dgm:pt>
    <dgm:pt modelId="{051574D7-86E9-4B76-B992-94C5A299BC45}" type="parTrans" cxnId="{030BC140-A5A9-4F4B-97CA-1F1139702866}">
      <dgm:prSet/>
      <dgm:spPr/>
      <dgm:t>
        <a:bodyPr/>
        <a:lstStyle/>
        <a:p>
          <a:endParaRPr lang="en-IN"/>
        </a:p>
      </dgm:t>
    </dgm:pt>
    <dgm:pt modelId="{279B5908-E742-45B5-AAA3-CD9D298C19A1}" type="sibTrans" cxnId="{030BC140-A5A9-4F4B-97CA-1F1139702866}">
      <dgm:prSet/>
      <dgm:spPr/>
      <dgm:t>
        <a:bodyPr/>
        <a:lstStyle/>
        <a:p>
          <a:endParaRPr lang="en-IN"/>
        </a:p>
      </dgm:t>
    </dgm:pt>
    <dgm:pt modelId="{A6922B54-A4D3-4143-B612-ED1FA86B11FB}" type="pres">
      <dgm:prSet presAssocID="{14BF614D-51AA-43F6-88F5-F42308BC149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83DA831-E8D0-4807-8234-0B81A6C1A872}" type="pres">
      <dgm:prSet presAssocID="{DE310344-022D-4075-9FD7-02D75399A76A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90E1231-6BB0-44ED-B357-00F0BD0A8BD3}" type="pres">
      <dgm:prSet presAssocID="{DE310344-022D-4075-9FD7-02D75399A76A}" presName="gear1srcNode" presStyleLbl="node1" presStyleIdx="0" presStyleCnt="3"/>
      <dgm:spPr/>
      <dgm:t>
        <a:bodyPr/>
        <a:lstStyle/>
        <a:p>
          <a:endParaRPr lang="en-IN"/>
        </a:p>
      </dgm:t>
    </dgm:pt>
    <dgm:pt modelId="{7DA418A2-39D9-4DD0-AFFE-C502E85A9FB2}" type="pres">
      <dgm:prSet presAssocID="{DE310344-022D-4075-9FD7-02D75399A76A}" presName="gear1dstNode" presStyleLbl="node1" presStyleIdx="0" presStyleCnt="3"/>
      <dgm:spPr/>
      <dgm:t>
        <a:bodyPr/>
        <a:lstStyle/>
        <a:p>
          <a:endParaRPr lang="en-IN"/>
        </a:p>
      </dgm:t>
    </dgm:pt>
    <dgm:pt modelId="{BE149EA0-489A-48C3-9C61-6972EDD4F271}" type="pres">
      <dgm:prSet presAssocID="{ACCB4D0B-7F95-4AC3-BBFA-C1ABF76FBAB1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7A9E301-48A4-4D23-A0EA-4D71BCC304C0}" type="pres">
      <dgm:prSet presAssocID="{ACCB4D0B-7F95-4AC3-BBFA-C1ABF76FBAB1}" presName="gear2srcNode" presStyleLbl="node1" presStyleIdx="1" presStyleCnt="3"/>
      <dgm:spPr/>
      <dgm:t>
        <a:bodyPr/>
        <a:lstStyle/>
        <a:p>
          <a:endParaRPr lang="en-IN"/>
        </a:p>
      </dgm:t>
    </dgm:pt>
    <dgm:pt modelId="{6727666A-FD2D-4720-9D51-9F64AE51A969}" type="pres">
      <dgm:prSet presAssocID="{ACCB4D0B-7F95-4AC3-BBFA-C1ABF76FBAB1}" presName="gear2dstNode" presStyleLbl="node1" presStyleIdx="1" presStyleCnt="3"/>
      <dgm:spPr/>
      <dgm:t>
        <a:bodyPr/>
        <a:lstStyle/>
        <a:p>
          <a:endParaRPr lang="en-IN"/>
        </a:p>
      </dgm:t>
    </dgm:pt>
    <dgm:pt modelId="{06269740-EA8C-46AB-B809-95C9B7127E0F}" type="pres">
      <dgm:prSet presAssocID="{6B8D5767-32FE-44F2-A2F8-514F7E3AC4BB}" presName="gear3" presStyleLbl="node1" presStyleIdx="2" presStyleCnt="3"/>
      <dgm:spPr/>
      <dgm:t>
        <a:bodyPr/>
        <a:lstStyle/>
        <a:p>
          <a:endParaRPr lang="en-IN"/>
        </a:p>
      </dgm:t>
    </dgm:pt>
    <dgm:pt modelId="{03CE2B28-09C0-4F71-AEC7-8C976E4A7B74}" type="pres">
      <dgm:prSet presAssocID="{6B8D5767-32FE-44F2-A2F8-514F7E3AC4B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DEF3B0B-C0FC-4794-AD66-FBF39B4E1EE5}" type="pres">
      <dgm:prSet presAssocID="{6B8D5767-32FE-44F2-A2F8-514F7E3AC4BB}" presName="gear3srcNode" presStyleLbl="node1" presStyleIdx="2" presStyleCnt="3"/>
      <dgm:spPr/>
      <dgm:t>
        <a:bodyPr/>
        <a:lstStyle/>
        <a:p>
          <a:endParaRPr lang="en-IN"/>
        </a:p>
      </dgm:t>
    </dgm:pt>
    <dgm:pt modelId="{DC543662-A576-4857-89A4-6512D91844D0}" type="pres">
      <dgm:prSet presAssocID="{6B8D5767-32FE-44F2-A2F8-514F7E3AC4BB}" presName="gear3dstNode" presStyleLbl="node1" presStyleIdx="2" presStyleCnt="3"/>
      <dgm:spPr/>
      <dgm:t>
        <a:bodyPr/>
        <a:lstStyle/>
        <a:p>
          <a:endParaRPr lang="en-IN"/>
        </a:p>
      </dgm:t>
    </dgm:pt>
    <dgm:pt modelId="{5AB2EE46-F64A-4E19-BB3F-7CEAFEE9F244}" type="pres">
      <dgm:prSet presAssocID="{EE6E780B-4D4E-47FE-A267-243AFA8D2CA7}" presName="connector1" presStyleLbl="sibTrans2D1" presStyleIdx="0" presStyleCnt="3"/>
      <dgm:spPr/>
      <dgm:t>
        <a:bodyPr/>
        <a:lstStyle/>
        <a:p>
          <a:endParaRPr lang="en-IN"/>
        </a:p>
      </dgm:t>
    </dgm:pt>
    <dgm:pt modelId="{5FD5D2BC-C72F-41C5-B8BE-801232123DEF}" type="pres">
      <dgm:prSet presAssocID="{CD315A3A-D866-418C-8493-2BFE7795044D}" presName="connector2" presStyleLbl="sibTrans2D1" presStyleIdx="1" presStyleCnt="3"/>
      <dgm:spPr/>
      <dgm:t>
        <a:bodyPr/>
        <a:lstStyle/>
        <a:p>
          <a:endParaRPr lang="en-IN"/>
        </a:p>
      </dgm:t>
    </dgm:pt>
    <dgm:pt modelId="{6B4F2E89-95AC-45D6-A8CA-8262D6ADF32F}" type="pres">
      <dgm:prSet presAssocID="{279B5908-E742-45B5-AAA3-CD9D298C19A1}" presName="connector3" presStyleLbl="sibTrans2D1" presStyleIdx="2" presStyleCnt="3"/>
      <dgm:spPr/>
      <dgm:t>
        <a:bodyPr/>
        <a:lstStyle/>
        <a:p>
          <a:endParaRPr lang="en-IN"/>
        </a:p>
      </dgm:t>
    </dgm:pt>
  </dgm:ptLst>
  <dgm:cxnLst>
    <dgm:cxn modelId="{DFA9C6D7-8DD7-4D49-AAC1-C06413C97974}" type="presOf" srcId="{CD315A3A-D866-418C-8493-2BFE7795044D}" destId="{5FD5D2BC-C72F-41C5-B8BE-801232123DEF}" srcOrd="0" destOrd="0" presId="urn:microsoft.com/office/officeart/2005/8/layout/gear1"/>
    <dgm:cxn modelId="{959B01E9-E442-4550-930B-48DD44739B30}" type="presOf" srcId="{EE6E780B-4D4E-47FE-A267-243AFA8D2CA7}" destId="{5AB2EE46-F64A-4E19-BB3F-7CEAFEE9F244}" srcOrd="0" destOrd="0" presId="urn:microsoft.com/office/officeart/2005/8/layout/gear1"/>
    <dgm:cxn modelId="{E8A46A53-DA20-4B69-ACC4-553020EEB606}" type="presOf" srcId="{DE310344-022D-4075-9FD7-02D75399A76A}" destId="{7DA418A2-39D9-4DD0-AFFE-C502E85A9FB2}" srcOrd="2" destOrd="0" presId="urn:microsoft.com/office/officeart/2005/8/layout/gear1"/>
    <dgm:cxn modelId="{CA5BDB13-2626-48B7-B787-399BF3FB2088}" srcId="{14BF614D-51AA-43F6-88F5-F42308BC1491}" destId="{DE310344-022D-4075-9FD7-02D75399A76A}" srcOrd="0" destOrd="0" parTransId="{8655FFA2-312B-4D25-9714-1D84BD70014D}" sibTransId="{EE6E780B-4D4E-47FE-A267-243AFA8D2CA7}"/>
    <dgm:cxn modelId="{F78C736D-D7A3-46BD-B752-A7D0B16EA64C}" type="presOf" srcId="{279B5908-E742-45B5-AAA3-CD9D298C19A1}" destId="{6B4F2E89-95AC-45D6-A8CA-8262D6ADF32F}" srcOrd="0" destOrd="0" presId="urn:microsoft.com/office/officeart/2005/8/layout/gear1"/>
    <dgm:cxn modelId="{3F23B762-EBB3-4875-A5BE-EA2416648434}" type="presOf" srcId="{DE310344-022D-4075-9FD7-02D75399A76A}" destId="{990E1231-6BB0-44ED-B357-00F0BD0A8BD3}" srcOrd="1" destOrd="0" presId="urn:microsoft.com/office/officeart/2005/8/layout/gear1"/>
    <dgm:cxn modelId="{D437ECF4-B2A8-4635-94AA-1AC52FE0827C}" type="presOf" srcId="{ACCB4D0B-7F95-4AC3-BBFA-C1ABF76FBAB1}" destId="{BE149EA0-489A-48C3-9C61-6972EDD4F271}" srcOrd="0" destOrd="0" presId="urn:microsoft.com/office/officeart/2005/8/layout/gear1"/>
    <dgm:cxn modelId="{E7A4E67D-758F-4746-8537-6B92E87C2D92}" type="presOf" srcId="{14BF614D-51AA-43F6-88F5-F42308BC1491}" destId="{A6922B54-A4D3-4143-B612-ED1FA86B11FB}" srcOrd="0" destOrd="0" presId="urn:microsoft.com/office/officeart/2005/8/layout/gear1"/>
    <dgm:cxn modelId="{FF0D2745-607D-44FC-8321-1CF72ABB8809}" type="presOf" srcId="{ACCB4D0B-7F95-4AC3-BBFA-C1ABF76FBAB1}" destId="{6727666A-FD2D-4720-9D51-9F64AE51A969}" srcOrd="2" destOrd="0" presId="urn:microsoft.com/office/officeart/2005/8/layout/gear1"/>
    <dgm:cxn modelId="{AE1AA22F-6861-41DA-BA53-B42CA8E90B05}" type="presOf" srcId="{ACCB4D0B-7F95-4AC3-BBFA-C1ABF76FBAB1}" destId="{97A9E301-48A4-4D23-A0EA-4D71BCC304C0}" srcOrd="1" destOrd="0" presId="urn:microsoft.com/office/officeart/2005/8/layout/gear1"/>
    <dgm:cxn modelId="{BCE3C878-C55B-4742-9358-215844355ED8}" type="presOf" srcId="{6B8D5767-32FE-44F2-A2F8-514F7E3AC4BB}" destId="{DC543662-A576-4857-89A4-6512D91844D0}" srcOrd="3" destOrd="0" presId="urn:microsoft.com/office/officeart/2005/8/layout/gear1"/>
    <dgm:cxn modelId="{3CECB188-AE3C-4BCE-BD1E-ECA0C3A0A3A1}" type="presOf" srcId="{6B8D5767-32FE-44F2-A2F8-514F7E3AC4BB}" destId="{03CE2B28-09C0-4F71-AEC7-8C976E4A7B74}" srcOrd="1" destOrd="0" presId="urn:microsoft.com/office/officeart/2005/8/layout/gear1"/>
    <dgm:cxn modelId="{55F34A10-49EA-4DA5-B6E5-1A1386BE8968}" type="presOf" srcId="{6B8D5767-32FE-44F2-A2F8-514F7E3AC4BB}" destId="{06269740-EA8C-46AB-B809-95C9B7127E0F}" srcOrd="0" destOrd="0" presId="urn:microsoft.com/office/officeart/2005/8/layout/gear1"/>
    <dgm:cxn modelId="{00BEA0C3-CA6D-42B4-B288-5640437F9FF0}" type="presOf" srcId="{DE310344-022D-4075-9FD7-02D75399A76A}" destId="{F83DA831-E8D0-4807-8234-0B81A6C1A872}" srcOrd="0" destOrd="0" presId="urn:microsoft.com/office/officeart/2005/8/layout/gear1"/>
    <dgm:cxn modelId="{5A3D1801-0782-47E8-A64A-302007C7D020}" srcId="{14BF614D-51AA-43F6-88F5-F42308BC1491}" destId="{ACCB4D0B-7F95-4AC3-BBFA-C1ABF76FBAB1}" srcOrd="1" destOrd="0" parTransId="{66C40CFF-E30E-4473-B587-A306598AB49D}" sibTransId="{CD315A3A-D866-418C-8493-2BFE7795044D}"/>
    <dgm:cxn modelId="{030BC140-A5A9-4F4B-97CA-1F1139702866}" srcId="{14BF614D-51AA-43F6-88F5-F42308BC1491}" destId="{6B8D5767-32FE-44F2-A2F8-514F7E3AC4BB}" srcOrd="2" destOrd="0" parTransId="{051574D7-86E9-4B76-B992-94C5A299BC45}" sibTransId="{279B5908-E742-45B5-AAA3-CD9D298C19A1}"/>
    <dgm:cxn modelId="{3E1B0C6E-3D67-42DC-B20A-F411A7C769D8}" type="presOf" srcId="{6B8D5767-32FE-44F2-A2F8-514F7E3AC4BB}" destId="{DDEF3B0B-C0FC-4794-AD66-FBF39B4E1EE5}" srcOrd="2" destOrd="0" presId="urn:microsoft.com/office/officeart/2005/8/layout/gear1"/>
    <dgm:cxn modelId="{3FC132E5-80E7-47B0-9C81-8BD6A987FF83}" type="presParOf" srcId="{A6922B54-A4D3-4143-B612-ED1FA86B11FB}" destId="{F83DA831-E8D0-4807-8234-0B81A6C1A872}" srcOrd="0" destOrd="0" presId="urn:microsoft.com/office/officeart/2005/8/layout/gear1"/>
    <dgm:cxn modelId="{9EF08B85-A265-4F5A-8F63-7E78B16D901D}" type="presParOf" srcId="{A6922B54-A4D3-4143-B612-ED1FA86B11FB}" destId="{990E1231-6BB0-44ED-B357-00F0BD0A8BD3}" srcOrd="1" destOrd="0" presId="urn:microsoft.com/office/officeart/2005/8/layout/gear1"/>
    <dgm:cxn modelId="{987A79CD-CE65-4F96-9C44-411FD856EB6D}" type="presParOf" srcId="{A6922B54-A4D3-4143-B612-ED1FA86B11FB}" destId="{7DA418A2-39D9-4DD0-AFFE-C502E85A9FB2}" srcOrd="2" destOrd="0" presId="urn:microsoft.com/office/officeart/2005/8/layout/gear1"/>
    <dgm:cxn modelId="{ABAF272C-E911-4885-A1EF-CD0E90AEBEF8}" type="presParOf" srcId="{A6922B54-A4D3-4143-B612-ED1FA86B11FB}" destId="{BE149EA0-489A-48C3-9C61-6972EDD4F271}" srcOrd="3" destOrd="0" presId="urn:microsoft.com/office/officeart/2005/8/layout/gear1"/>
    <dgm:cxn modelId="{F591BC4C-2291-409B-B392-BCB46ED9ACFB}" type="presParOf" srcId="{A6922B54-A4D3-4143-B612-ED1FA86B11FB}" destId="{97A9E301-48A4-4D23-A0EA-4D71BCC304C0}" srcOrd="4" destOrd="0" presId="urn:microsoft.com/office/officeart/2005/8/layout/gear1"/>
    <dgm:cxn modelId="{6CB47626-6777-4E65-922E-179EA6EBD20B}" type="presParOf" srcId="{A6922B54-A4D3-4143-B612-ED1FA86B11FB}" destId="{6727666A-FD2D-4720-9D51-9F64AE51A969}" srcOrd="5" destOrd="0" presId="urn:microsoft.com/office/officeart/2005/8/layout/gear1"/>
    <dgm:cxn modelId="{7AE2014E-88AC-4E91-B2D6-68D949AE4E68}" type="presParOf" srcId="{A6922B54-A4D3-4143-B612-ED1FA86B11FB}" destId="{06269740-EA8C-46AB-B809-95C9B7127E0F}" srcOrd="6" destOrd="0" presId="urn:microsoft.com/office/officeart/2005/8/layout/gear1"/>
    <dgm:cxn modelId="{AE03D425-972B-4AD1-A80B-A789EA3A9674}" type="presParOf" srcId="{A6922B54-A4D3-4143-B612-ED1FA86B11FB}" destId="{03CE2B28-09C0-4F71-AEC7-8C976E4A7B74}" srcOrd="7" destOrd="0" presId="urn:microsoft.com/office/officeart/2005/8/layout/gear1"/>
    <dgm:cxn modelId="{D4EA0A2C-BAD1-41F4-A283-CE51EB613096}" type="presParOf" srcId="{A6922B54-A4D3-4143-B612-ED1FA86B11FB}" destId="{DDEF3B0B-C0FC-4794-AD66-FBF39B4E1EE5}" srcOrd="8" destOrd="0" presId="urn:microsoft.com/office/officeart/2005/8/layout/gear1"/>
    <dgm:cxn modelId="{EF9B65C3-EACD-439E-A0DA-132E3D511DA8}" type="presParOf" srcId="{A6922B54-A4D3-4143-B612-ED1FA86B11FB}" destId="{DC543662-A576-4857-89A4-6512D91844D0}" srcOrd="9" destOrd="0" presId="urn:microsoft.com/office/officeart/2005/8/layout/gear1"/>
    <dgm:cxn modelId="{3332DBDC-9746-4ABD-A569-BFFA88B24C63}" type="presParOf" srcId="{A6922B54-A4D3-4143-B612-ED1FA86B11FB}" destId="{5AB2EE46-F64A-4E19-BB3F-7CEAFEE9F244}" srcOrd="10" destOrd="0" presId="urn:microsoft.com/office/officeart/2005/8/layout/gear1"/>
    <dgm:cxn modelId="{1FC0E099-85A6-412E-B849-9B0EB1479DD2}" type="presParOf" srcId="{A6922B54-A4D3-4143-B612-ED1FA86B11FB}" destId="{5FD5D2BC-C72F-41C5-B8BE-801232123DEF}" srcOrd="11" destOrd="0" presId="urn:microsoft.com/office/officeart/2005/8/layout/gear1"/>
    <dgm:cxn modelId="{0289C2C1-5F19-4784-A1EE-02076D8B70C2}" type="presParOf" srcId="{A6922B54-A4D3-4143-B612-ED1FA86B11FB}" destId="{6B4F2E89-95AC-45D6-A8CA-8262D6ADF32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10A2F-7FC7-40B2-A5C6-880EEB5E93ED}">
      <dsp:nvSpPr>
        <dsp:cNvPr id="0" name=""/>
        <dsp:cNvSpPr/>
      </dsp:nvSpPr>
      <dsp:spPr>
        <a:xfrm>
          <a:off x="2821781" y="1830"/>
          <a:ext cx="2484437" cy="16148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>
              <a:solidFill>
                <a:schemeClr val="bg1"/>
              </a:solidFill>
            </a:rPr>
            <a:t>Private </a:t>
          </a:r>
          <a:r>
            <a:rPr lang="en-IN" sz="2000" b="1" kern="1200" dirty="0" err="1">
              <a:solidFill>
                <a:schemeClr val="bg1"/>
              </a:solidFill>
            </a:rPr>
            <a:t>Blockchain</a:t>
          </a:r>
          <a:r>
            <a:rPr lang="en-IN" sz="2000" b="1" kern="1200" dirty="0">
              <a:solidFill>
                <a:schemeClr val="bg1"/>
              </a:solidFill>
            </a:rPr>
            <a:t/>
          </a:r>
          <a:br>
            <a:rPr lang="en-IN" sz="2000" b="1" kern="1200" dirty="0">
              <a:solidFill>
                <a:schemeClr val="bg1"/>
              </a:solidFill>
            </a:rPr>
          </a:br>
          <a:r>
            <a:rPr lang="en-IN" sz="1900" kern="1200" dirty="0"/>
            <a:t>Access to Limited Participants, ensuring confidentiality and control.</a:t>
          </a:r>
        </a:p>
      </dsp:txBody>
      <dsp:txXfrm>
        <a:off x="2900613" y="80662"/>
        <a:ext cx="2326773" cy="1457220"/>
      </dsp:txXfrm>
    </dsp:sp>
    <dsp:sp modelId="{DFB1D53B-E914-4A3B-BF11-DBEDEB96CFD9}">
      <dsp:nvSpPr>
        <dsp:cNvPr id="0" name=""/>
        <dsp:cNvSpPr/>
      </dsp:nvSpPr>
      <dsp:spPr>
        <a:xfrm>
          <a:off x="1909284" y="809272"/>
          <a:ext cx="4309431" cy="4309431"/>
        </a:xfrm>
        <a:custGeom>
          <a:avLst/>
          <a:gdLst/>
          <a:ahLst/>
          <a:cxnLst/>
          <a:rect l="0" t="0" r="0" b="0"/>
          <a:pathLst>
            <a:path>
              <a:moveTo>
                <a:pt x="3730774" y="685416"/>
              </a:moveTo>
              <a:arcTo wR="2154715" hR="2154715" stAng="19020466" swAng="23031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0348B-A370-4C40-A28E-41EAEE8B2579}">
      <dsp:nvSpPr>
        <dsp:cNvPr id="0" name=""/>
        <dsp:cNvSpPr/>
      </dsp:nvSpPr>
      <dsp:spPr>
        <a:xfrm>
          <a:off x="4687819" y="3233904"/>
          <a:ext cx="2484437" cy="16148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/>
            <a:t>Security </a:t>
          </a:r>
          <a:r>
            <a:rPr lang="en-IN" sz="1800" kern="1200" dirty="0"/>
            <a:t/>
          </a:r>
          <a:br>
            <a:rPr lang="en-IN" sz="1800" kern="1200" dirty="0"/>
          </a:br>
          <a:r>
            <a:rPr lang="en-IN" sz="1800" kern="1200" dirty="0"/>
            <a:t>Enhanced control and security due to limited access, protecting sensitive supply chain data.</a:t>
          </a:r>
        </a:p>
      </dsp:txBody>
      <dsp:txXfrm>
        <a:off x="4766651" y="3312736"/>
        <a:ext cx="2326773" cy="1457220"/>
      </dsp:txXfrm>
    </dsp:sp>
    <dsp:sp modelId="{D02B3745-59E4-4B38-B7C2-336392748924}">
      <dsp:nvSpPr>
        <dsp:cNvPr id="0" name=""/>
        <dsp:cNvSpPr/>
      </dsp:nvSpPr>
      <dsp:spPr>
        <a:xfrm>
          <a:off x="1909284" y="809272"/>
          <a:ext cx="4309431" cy="4309431"/>
        </a:xfrm>
        <a:custGeom>
          <a:avLst/>
          <a:gdLst/>
          <a:ahLst/>
          <a:cxnLst/>
          <a:rect l="0" t="0" r="0" b="0"/>
          <a:pathLst>
            <a:path>
              <a:moveTo>
                <a:pt x="2816277" y="4205358"/>
              </a:moveTo>
              <a:arcTo wR="2154715" hR="2154715" stAng="4327181" swAng="214563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9276C-D78C-4E6E-931E-D7E8F0232ADC}">
      <dsp:nvSpPr>
        <dsp:cNvPr id="0" name=""/>
        <dsp:cNvSpPr/>
      </dsp:nvSpPr>
      <dsp:spPr>
        <a:xfrm>
          <a:off x="955742" y="3233904"/>
          <a:ext cx="2484437" cy="16148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/>
            <a:t>Permissioned </a:t>
          </a:r>
          <a:r>
            <a:rPr lang="en-IN" sz="2000" b="1" kern="1200" dirty="0" err="1"/>
            <a:t>Blockchain</a:t>
          </a:r>
          <a:r>
            <a:rPr lang="en-IN" sz="1700" kern="1200" dirty="0"/>
            <a:t/>
          </a:r>
          <a:br>
            <a:rPr lang="en-IN" sz="1700" kern="1200" dirty="0"/>
          </a:br>
          <a:r>
            <a:rPr lang="en-IN" sz="1700" kern="1200" dirty="0"/>
            <a:t>Different levels of access or roles are provided to users, enhancing operational flexibility.</a:t>
          </a:r>
        </a:p>
      </dsp:txBody>
      <dsp:txXfrm>
        <a:off x="1034574" y="3312736"/>
        <a:ext cx="2326773" cy="1457220"/>
      </dsp:txXfrm>
    </dsp:sp>
    <dsp:sp modelId="{00634346-03E0-4F72-8755-AC995ADD2F02}">
      <dsp:nvSpPr>
        <dsp:cNvPr id="0" name=""/>
        <dsp:cNvSpPr/>
      </dsp:nvSpPr>
      <dsp:spPr>
        <a:xfrm>
          <a:off x="1909284" y="809272"/>
          <a:ext cx="4309431" cy="4309431"/>
        </a:xfrm>
        <a:custGeom>
          <a:avLst/>
          <a:gdLst/>
          <a:ahLst/>
          <a:cxnLst/>
          <a:rect l="0" t="0" r="0" b="0"/>
          <a:pathLst>
            <a:path>
              <a:moveTo>
                <a:pt x="6958" y="1981685"/>
              </a:moveTo>
              <a:arcTo wR="2154715" hR="2154715" stAng="11076360" swAng="23031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1AD8D-F3EB-4B31-8EEA-7CD0771F56CD}">
      <dsp:nvSpPr>
        <dsp:cNvPr id="0" name=""/>
        <dsp:cNvSpPr/>
      </dsp:nvSpPr>
      <dsp:spPr>
        <a:xfrm>
          <a:off x="3476512" y="3033369"/>
          <a:ext cx="756158" cy="1440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8079" y="0"/>
              </a:lnTo>
              <a:lnTo>
                <a:pt x="378079" y="1440850"/>
              </a:lnTo>
              <a:lnTo>
                <a:pt x="756158" y="14408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00" kern="1200"/>
        </a:p>
      </dsp:txBody>
      <dsp:txXfrm>
        <a:off x="3813911" y="3713114"/>
        <a:ext cx="81360" cy="81360"/>
      </dsp:txXfrm>
    </dsp:sp>
    <dsp:sp modelId="{C805DCEB-7308-4A6A-B04A-11BD52576EC6}">
      <dsp:nvSpPr>
        <dsp:cNvPr id="0" name=""/>
        <dsp:cNvSpPr/>
      </dsp:nvSpPr>
      <dsp:spPr>
        <a:xfrm>
          <a:off x="3476512" y="2987649"/>
          <a:ext cx="756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6158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3835687" y="3014465"/>
        <a:ext cx="37807" cy="37807"/>
      </dsp:txXfrm>
    </dsp:sp>
    <dsp:sp modelId="{631DD55C-4856-4EEA-893F-9ABE61759DAB}">
      <dsp:nvSpPr>
        <dsp:cNvPr id="0" name=""/>
        <dsp:cNvSpPr/>
      </dsp:nvSpPr>
      <dsp:spPr>
        <a:xfrm>
          <a:off x="3476512" y="1592518"/>
          <a:ext cx="756158" cy="1440850"/>
        </a:xfrm>
        <a:custGeom>
          <a:avLst/>
          <a:gdLst/>
          <a:ahLst/>
          <a:cxnLst/>
          <a:rect l="0" t="0" r="0" b="0"/>
          <a:pathLst>
            <a:path>
              <a:moveTo>
                <a:pt x="0" y="1440850"/>
              </a:moveTo>
              <a:lnTo>
                <a:pt x="378079" y="1440850"/>
              </a:lnTo>
              <a:lnTo>
                <a:pt x="378079" y="0"/>
              </a:lnTo>
              <a:lnTo>
                <a:pt x="75615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00" kern="1200"/>
        </a:p>
      </dsp:txBody>
      <dsp:txXfrm>
        <a:off x="3813911" y="2272263"/>
        <a:ext cx="81360" cy="81360"/>
      </dsp:txXfrm>
    </dsp:sp>
    <dsp:sp modelId="{FE44996D-4BC5-4DB4-9CC3-12A849DB805C}">
      <dsp:nvSpPr>
        <dsp:cNvPr id="0" name=""/>
        <dsp:cNvSpPr/>
      </dsp:nvSpPr>
      <dsp:spPr>
        <a:xfrm>
          <a:off x="-38559" y="1451160"/>
          <a:ext cx="3865726" cy="3164418"/>
        </a:xfrm>
        <a:prstGeom prst="rect">
          <a:avLst/>
        </a:prstGeom>
        <a:solidFill>
          <a:schemeClr val="accent1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000" kern="1200" dirty="0">
              <a:solidFill>
                <a:schemeClr val="bg1"/>
              </a:solidFill>
            </a:rPr>
            <a:t>Benefits of </a:t>
          </a:r>
          <a:r>
            <a:rPr lang="en-IN" sz="4000" kern="1200" dirty="0" err="1">
              <a:solidFill>
                <a:schemeClr val="bg1"/>
              </a:solidFill>
            </a:rPr>
            <a:t>Blockchain</a:t>
          </a:r>
          <a:r>
            <a:rPr lang="en-IN" sz="4000" kern="1200" dirty="0">
              <a:solidFill>
                <a:schemeClr val="bg1"/>
              </a:solidFill>
            </a:rPr>
            <a:t> in Supply Chain</a:t>
          </a:r>
        </a:p>
      </dsp:txBody>
      <dsp:txXfrm>
        <a:off x="-38559" y="1451160"/>
        <a:ext cx="3865726" cy="3164418"/>
      </dsp:txXfrm>
    </dsp:sp>
    <dsp:sp modelId="{DC363011-D64F-4D92-9739-68A661527268}">
      <dsp:nvSpPr>
        <dsp:cNvPr id="0" name=""/>
        <dsp:cNvSpPr/>
      </dsp:nvSpPr>
      <dsp:spPr>
        <a:xfrm>
          <a:off x="4232670" y="1016178"/>
          <a:ext cx="6170668" cy="1152680"/>
        </a:xfrm>
        <a:prstGeom prst="rect">
          <a:avLst/>
        </a:prstGeom>
        <a:solidFill>
          <a:schemeClr val="accent1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/>
            <a:t>Enhanced Transparency</a:t>
          </a:r>
          <a:br>
            <a:rPr lang="en-IN" sz="2100" kern="1200" dirty="0"/>
          </a:br>
          <a:r>
            <a:rPr lang="en-IN" sz="2100" kern="1200" dirty="0"/>
            <a:t>All participants have access to the same data, reducing discrepancies and fraud </a:t>
          </a:r>
        </a:p>
      </dsp:txBody>
      <dsp:txXfrm>
        <a:off x="4232670" y="1016178"/>
        <a:ext cx="6170668" cy="1152680"/>
      </dsp:txXfrm>
    </dsp:sp>
    <dsp:sp modelId="{50B79E18-57B8-4AB2-A570-96D976422116}">
      <dsp:nvSpPr>
        <dsp:cNvPr id="0" name=""/>
        <dsp:cNvSpPr/>
      </dsp:nvSpPr>
      <dsp:spPr>
        <a:xfrm>
          <a:off x="4232670" y="2457029"/>
          <a:ext cx="6126773" cy="1152680"/>
        </a:xfrm>
        <a:prstGeom prst="rect">
          <a:avLst/>
        </a:prstGeom>
        <a:solidFill>
          <a:schemeClr val="accent1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/>
            <a:t>Improved Traceability </a:t>
          </a:r>
          <a:br>
            <a:rPr lang="en-IN" sz="2100" kern="1200" dirty="0"/>
          </a:br>
          <a:r>
            <a:rPr lang="en-IN" sz="2100" kern="1200" dirty="0"/>
            <a:t>Products can be tracked from origin to consumer, ensuring authenticity</a:t>
          </a:r>
        </a:p>
      </dsp:txBody>
      <dsp:txXfrm>
        <a:off x="4232670" y="2457029"/>
        <a:ext cx="6126773" cy="1152680"/>
      </dsp:txXfrm>
    </dsp:sp>
    <dsp:sp modelId="{8458758C-9DCB-4253-AB00-61461C3E7B6D}">
      <dsp:nvSpPr>
        <dsp:cNvPr id="0" name=""/>
        <dsp:cNvSpPr/>
      </dsp:nvSpPr>
      <dsp:spPr>
        <a:xfrm>
          <a:off x="4232670" y="3897879"/>
          <a:ext cx="6247531" cy="1152680"/>
        </a:xfrm>
        <a:prstGeom prst="rect">
          <a:avLst/>
        </a:prstGeom>
        <a:solidFill>
          <a:schemeClr val="accent1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/>
            <a:t>Cost Reduction </a:t>
          </a:r>
          <a:br>
            <a:rPr lang="en-IN" sz="2100" kern="1200" dirty="0"/>
          </a:br>
          <a:r>
            <a:rPr lang="en-IN" sz="2100" kern="1200" dirty="0"/>
            <a:t>Streamlined Process reduce the need for intermediaries lowering costs</a:t>
          </a:r>
        </a:p>
      </dsp:txBody>
      <dsp:txXfrm>
        <a:off x="4232670" y="3897879"/>
        <a:ext cx="6247531" cy="1152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DA831-E8D0-4807-8234-0B81A6C1A872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Streamlined Payments</a:t>
          </a:r>
        </a:p>
      </dsp:txBody>
      <dsp:txXfrm>
        <a:off x="4392232" y="3136513"/>
        <a:ext cx="1781934" cy="1531918"/>
      </dsp:txXfrm>
    </dsp:sp>
    <dsp:sp modelId="{BE149EA0-489A-48C3-9C61-6972EDD4F271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Tracking Products</a:t>
          </a:r>
        </a:p>
      </dsp:txBody>
      <dsp:txXfrm>
        <a:off x="2604759" y="2282937"/>
        <a:ext cx="1076134" cy="1069538"/>
      </dsp:txXfrm>
    </dsp:sp>
    <dsp:sp modelId="{06269740-EA8C-46AB-B809-95C9B7127E0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Authenticity Verification</a:t>
          </a:r>
        </a:p>
      </dsp:txBody>
      <dsp:txXfrm rot="-20700000">
        <a:off x="3738879" y="704426"/>
        <a:ext cx="1192106" cy="1192106"/>
      </dsp:txXfrm>
    </dsp:sp>
    <dsp:sp modelId="{5AB2EE46-F64A-4E19-BB3F-7CEAFEE9F244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5D2BC-C72F-41C5-B8BE-801232123DE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F2E89-95AC-45D6-A8CA-8262D6ADF32F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 descr="C:\Users\dell\Downloads\file_2024-11-05_15.26.48.png">
          <a:extLst xmlns:a="http://schemas.openxmlformats.org/drawingml/2006/main">
            <a:ext uri="{FF2B5EF4-FFF2-40B4-BE49-F238E27FC236}">
              <a16:creationId xmlns:a16="http://schemas.microsoft.com/office/drawing/2014/main" xmlns="" id="{F401A55A-A8E5-9530-737B-9DD812614926}"/>
            </a:ext>
          </a:extLst>
        </cdr:cNvPr>
        <cdr:cNvPicPr>
          <a:picLocks xmlns:a="http://schemas.openxmlformats.org/drawingml/2006/main" noChangeAspect="1" noChangeArrowheads="1"/>
        </cdr:cNvPicPr>
      </cdr:nvPicPr>
      <cdr:blipFill rotWithShape="1"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 l="1547" t="74417" r="68410"/>
        <a:stretch xmlns:a="http://schemas.openxmlformats.org/drawingml/2006/main"/>
      </cdr:blipFill>
      <cdr:spPr bwMode="auto">
        <a:xfrm xmlns:a="http://schemas.openxmlformats.org/drawingml/2006/main">
          <a:off x="0" y="0"/>
          <a:ext cx="2981024" cy="1786757"/>
        </a:xfrm>
        <a:prstGeom xmlns:a="http://schemas.openxmlformats.org/drawingml/2006/main" prst="rect">
          <a:avLst/>
        </a:prstGeom>
        <a:noFill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FC0BFDF-F5C1-4F33-F884-B193C57929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DF7250F-368B-417B-165D-B638AEDD8D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03A9F-B79E-422E-ADC0-D0388DCD0061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DA4B7EB-5D8B-E931-A891-33258EE744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9922B46-3BB4-D694-CF38-BF4651EE91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0DDCB-ED9E-42A3-BB37-329201955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721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754CB-D62A-4DFE-BCCC-F5A23E249F30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DC98E-4466-463F-95C2-063543FB9E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118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There is a project called Hyperledger. There are lot of frameworks under the roof of </a:t>
            </a:r>
            <a:r>
              <a:rPr lang="en-IN" dirty="0" err="1"/>
              <a:t>Hyderledger</a:t>
            </a:r>
            <a:r>
              <a:rPr lang="en-I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0365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8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AC5D-ADDF-46F0-A008-7AA94356FED0}" type="datetime1">
              <a:rPr lang="en-US" smtClean="0"/>
              <a:t>11/6/2024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7" name="Rectangle 6"/>
          <p:cNvSpPr/>
          <p:nvPr/>
        </p:nvSpPr>
        <p:spPr>
          <a:xfrm>
            <a:off x="83910" y="1449306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10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10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3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230F8157-7C74-499B-BFD5-E9DFC78CDE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A123-7F83-4222-93B6-EB5C5C68202F}" type="datetime1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3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3DD0-D1C3-4F52-8C17-8FE6B9450CB3}" type="datetime1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5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256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7CD5-F534-4DCE-9A47-F2CB7DF2B3DA}" type="datetime1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9"/>
          <p:cNvSpPr/>
          <p:nvPr/>
        </p:nvSpPr>
        <p:spPr>
          <a:xfrm>
            <a:off x="87084" y="69758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3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0739-94DB-4AE7-A9F4-F43B974F730F}" type="datetime1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92551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7" y="2341478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7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98142" y="6191250"/>
            <a:ext cx="609600" cy="457200"/>
          </a:xfrm>
        </p:spPr>
        <p:txBody>
          <a:bodyPr/>
          <a:lstStyle/>
          <a:p>
            <a:fld id="{230F8157-7C74-499B-BFD5-E9DFC78CDE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FCF6F-887C-4894-A1BB-810C114B9714}" type="datetime1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47169" y="6172200"/>
            <a:ext cx="609600" cy="457200"/>
          </a:xfrm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230F8157-7C74-499B-BFD5-E9DFC78CDE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9D401-018F-4580-BBA8-5FB41DAD4FB3}" type="datetime1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8E98-2526-49EB-A24A-74A08958BE45}" type="datetime1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E04C-221D-4784-9184-E1B8C8D2A51E}" type="datetime1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9B5E-F147-4780-BE3F-3424E490B824}" type="datetime1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3F10-62E3-4BB0-8972-ABDD68570B48}" type="datetime1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6" y="4650477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9" y="4773227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80" y="66678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3977" y="6191250"/>
            <a:ext cx="609600" cy="457200"/>
          </a:xfrm>
        </p:spPr>
        <p:txBody>
          <a:bodyPr/>
          <a:lstStyle/>
          <a:p>
            <a:fld id="{230F8157-7C74-499B-BFD5-E9DFC78CDE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792973-4D99-444A-94BC-5C3C8BD64787}" type="datetime1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Supply Chain Best Practices: Improving Sustainability of Indian Unorganized Retail Sectors 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74560" y="6195959"/>
            <a:ext cx="609600" cy="457200"/>
          </a:xfrm>
          <a:prstGeom prst="ellipse">
            <a:avLst/>
          </a:prstGeom>
          <a:noFill/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fld id="{230F8157-7C74-499B-BFD5-E9DFC78CDE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researchgate.net/publication/352698139_Adoption_of_Blockchain_Technology_A_Case_Study_of_Walmar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E2337085-D770-DB73-ABFA-8D4ABBA22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5700" y="3429000"/>
            <a:ext cx="5400600" cy="792088"/>
          </a:xfrm>
        </p:spPr>
        <p:txBody>
          <a:bodyPr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cs typeface="Times New Roman" pitchFamily="18" charset="0"/>
              </a:rPr>
              <a:t>Submitted</a:t>
            </a:r>
            <a:r>
              <a:rPr kumimoji="0" lang="en-IN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cs typeface="Times New Roman" pitchFamily="18" charset="0"/>
              </a:rPr>
              <a:t> 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cs typeface="Times New Roman" pitchFamily="18" charset="0"/>
              </a:rPr>
              <a:t>Prof. </a:t>
            </a:r>
            <a:r>
              <a:rPr kumimoji="0" lang="en-IN" sz="24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cs typeface="Times New Roman" pitchFamily="18" charset="0"/>
              </a:rPr>
              <a:t>Mamata</a:t>
            </a:r>
            <a:r>
              <a:rPr kumimoji="0" lang="en-IN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cs typeface="Times New Roman" pitchFamily="18" charset="0"/>
              </a:rPr>
              <a:t> </a:t>
            </a:r>
            <a:r>
              <a:rPr kumimoji="0" lang="en-IN" sz="24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cs typeface="Times New Roman" pitchFamily="18" charset="0"/>
              </a:rPr>
              <a:t>Jenamani</a:t>
            </a:r>
            <a:endParaRPr kumimoji="0" lang="en-IN" sz="24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cs typeface="Times New Roman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F4B46C9-F344-3374-2197-9B9B5A6E55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56556" y="1541984"/>
            <a:ext cx="987888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8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PRIVATE AND PERMISSIONED BLOCKCHAIN FOR SUPPLY CHAIN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DA73C93-256F-0D58-E5FA-8FB211D985DC}"/>
              </a:ext>
            </a:extLst>
          </p:cNvPr>
          <p:cNvSpPr/>
          <p:nvPr/>
        </p:nvSpPr>
        <p:spPr>
          <a:xfrm>
            <a:off x="1631504" y="125292"/>
            <a:ext cx="8928992" cy="11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1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Seminar</a:t>
            </a: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Session 2024-2025, Department of Industrial and Systems Engineering,</a:t>
            </a:r>
          </a:p>
          <a:p>
            <a:pPr algn="ctr">
              <a:lnSpc>
                <a:spcPct val="114000"/>
              </a:lnSpc>
            </a:pPr>
            <a:r>
              <a:rPr lang="en-IN" sz="16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Indian Institute of Technology Kharagpur.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BAE38BA-DF61-575F-2D4F-86705879D79E}"/>
              </a:ext>
            </a:extLst>
          </p:cNvPr>
          <p:cNvSpPr txBox="1"/>
          <p:nvPr/>
        </p:nvSpPr>
        <p:spPr>
          <a:xfrm>
            <a:off x="3305690" y="4668232"/>
            <a:ext cx="558062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Shivani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Kesharwani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24IM61R08)</a:t>
            </a:r>
            <a:br>
              <a:rPr lang="en-I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Dhruva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Kashyap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(24IM61R05)</a:t>
            </a:r>
          </a:p>
          <a:p>
            <a:pPr algn="ctr">
              <a:spcAft>
                <a:spcPts val="600"/>
              </a:spcAft>
            </a:pPr>
            <a:r>
              <a:rPr lang="en-IN" dirty="0" err="1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M.Tech</a:t>
            </a:r>
            <a:r>
              <a:rPr lang="en-IN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IN" baseline="30000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IN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</a:t>
            </a:r>
          </a:p>
          <a:p>
            <a:pPr algn="ctr">
              <a:spcAft>
                <a:spcPts val="600"/>
              </a:spcAft>
            </a:pPr>
            <a:r>
              <a:rPr lang="en-IN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Industrial and Systems Engineering</a:t>
            </a:r>
          </a:p>
          <a:p>
            <a:pPr algn="ctr">
              <a:spcAft>
                <a:spcPts val="600"/>
              </a:spcAft>
            </a:pPr>
            <a:r>
              <a:rPr lang="en-IN" dirty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IIT Kharagpur.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C3C3506-E499-1DD2-3A04-EA6DED944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9" y="3688003"/>
            <a:ext cx="2706669" cy="2706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B9B6747-330D-1D0F-0335-262D3C553F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10" y="3542862"/>
            <a:ext cx="2996952" cy="29969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09786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LITERATURE REVIEW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07C829A7-79DD-7374-BA25-FA2EAB9D7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614247"/>
              </p:ext>
            </p:extLst>
          </p:nvPr>
        </p:nvGraphicFramePr>
        <p:xfrm>
          <a:off x="263352" y="804294"/>
          <a:ext cx="6696744" cy="6013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460">
                  <a:extLst>
                    <a:ext uri="{9D8B030D-6E8A-4147-A177-3AD203B41FA5}">
                      <a16:colId xmlns:a16="http://schemas.microsoft.com/office/drawing/2014/main" xmlns="" val="2952991781"/>
                    </a:ext>
                  </a:extLst>
                </a:gridCol>
                <a:gridCol w="5052284">
                  <a:extLst>
                    <a:ext uri="{9D8B030D-6E8A-4147-A177-3AD203B41FA5}">
                      <a16:colId xmlns:a16="http://schemas.microsoft.com/office/drawing/2014/main" xmlns="" val="3455035508"/>
                    </a:ext>
                  </a:extLst>
                </a:gridCol>
              </a:tblGrid>
              <a:tr h="2298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Stages</a:t>
                      </a:r>
                    </a:p>
                  </a:txBody>
                  <a:tcPr marL="49083" marR="490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49083" marR="49083" marT="0" marB="0" anchor="ctr"/>
                </a:tc>
                <a:extLst>
                  <a:ext uri="{0D108BD9-81ED-4DB2-BD59-A6C34878D82A}">
                    <a16:rowId xmlns:a16="http://schemas.microsoft.com/office/drawing/2014/main" xmlns="" val="958417671"/>
                  </a:ext>
                </a:extLst>
              </a:tr>
              <a:tr h="2073835">
                <a:tc>
                  <a:txBody>
                    <a:bodyPr/>
                    <a:lstStyle/>
                    <a:p>
                      <a:pPr marL="11112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Keyword Search</a:t>
                      </a:r>
                    </a:p>
                  </a:txBody>
                  <a:tcPr marL="49083" marR="49083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Boolean search: ((“</a:t>
                      </a: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blockchain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" AND “supply chain").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Search Databases: SCOPUS, WEB OF SCIENCE and SCIENCEDIRECT.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Search space: “Title OR Abstract OR Keywords”.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Time range: Published from January 1, 2010 to May 10, 2023.</a:t>
                      </a:r>
                    </a:p>
                  </a:txBody>
                  <a:tcPr marL="49083" marR="49083" marT="0" marB="0"/>
                </a:tc>
                <a:extLst>
                  <a:ext uri="{0D108BD9-81ED-4DB2-BD59-A6C34878D82A}">
                    <a16:rowId xmlns:a16="http://schemas.microsoft.com/office/drawing/2014/main" xmlns="" val="3534348324"/>
                  </a:ext>
                </a:extLst>
              </a:tr>
              <a:tr h="505050">
                <a:tc>
                  <a:txBody>
                    <a:bodyPr/>
                    <a:lstStyle/>
                    <a:p>
                      <a:pPr marL="11112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Document type and language</a:t>
                      </a:r>
                    </a:p>
                  </a:txBody>
                  <a:tcPr marL="49083" marR="49083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Select only journal articles in the English Language.</a:t>
                      </a:r>
                    </a:p>
                  </a:txBody>
                  <a:tcPr marL="49083" marR="49083" marT="0" marB="0"/>
                </a:tc>
                <a:extLst>
                  <a:ext uri="{0D108BD9-81ED-4DB2-BD59-A6C34878D82A}">
                    <a16:rowId xmlns:a16="http://schemas.microsoft.com/office/drawing/2014/main" xmlns="" val="3177580510"/>
                  </a:ext>
                </a:extLst>
              </a:tr>
              <a:tr h="334849">
                <a:tc>
                  <a:txBody>
                    <a:bodyPr/>
                    <a:lstStyle/>
                    <a:p>
                      <a:pPr marL="11112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Initial Sort</a:t>
                      </a:r>
                    </a:p>
                  </a:txBody>
                  <a:tcPr marL="49083" marR="49083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Shrinking the pool of papers based on the subject area.</a:t>
                      </a:r>
                    </a:p>
                  </a:txBody>
                  <a:tcPr marL="49083" marR="49083" marT="0" marB="0"/>
                </a:tc>
                <a:extLst>
                  <a:ext uri="{0D108BD9-81ED-4DB2-BD59-A6C34878D82A}">
                    <a16:rowId xmlns:a16="http://schemas.microsoft.com/office/drawing/2014/main" xmlns="" val="2268622"/>
                  </a:ext>
                </a:extLst>
              </a:tr>
              <a:tr h="1088636">
                <a:tc>
                  <a:txBody>
                    <a:bodyPr/>
                    <a:lstStyle/>
                    <a:p>
                      <a:pPr marL="11112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Select and Sort</a:t>
                      </a:r>
                    </a:p>
                  </a:txBody>
                  <a:tcPr marL="49083" marR="49083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Inclusion criterion: Articles should be published in peer-reviewed journals as per ABDC/ABS ranking.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 other journals: dedicated to retailing and consumer services are selected (H index and </a:t>
                      </a: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SCImage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ranking were considered).</a:t>
                      </a:r>
                    </a:p>
                  </a:txBody>
                  <a:tcPr marL="49083" marR="49083" marT="0" marB="0"/>
                </a:tc>
                <a:extLst>
                  <a:ext uri="{0D108BD9-81ED-4DB2-BD59-A6C34878D82A}">
                    <a16:rowId xmlns:a16="http://schemas.microsoft.com/office/drawing/2014/main" xmlns="" val="2675615933"/>
                  </a:ext>
                </a:extLst>
              </a:tr>
              <a:tr h="505050">
                <a:tc>
                  <a:txBody>
                    <a:bodyPr/>
                    <a:lstStyle/>
                    <a:p>
                      <a:pPr marL="11112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Manual content     analysis</a:t>
                      </a:r>
                    </a:p>
                  </a:txBody>
                  <a:tcPr marL="49083" marR="49083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Quick content check of individual papers independently and finalize the pool of papers from each database.</a:t>
                      </a:r>
                    </a:p>
                  </a:txBody>
                  <a:tcPr marL="49083" marR="49083" marT="0" marB="0"/>
                </a:tc>
                <a:extLst>
                  <a:ext uri="{0D108BD9-81ED-4DB2-BD59-A6C34878D82A}">
                    <a16:rowId xmlns:a16="http://schemas.microsoft.com/office/drawing/2014/main" xmlns="" val="2091411082"/>
                  </a:ext>
                </a:extLst>
              </a:tr>
              <a:tr h="505050">
                <a:tc>
                  <a:txBody>
                    <a:bodyPr/>
                    <a:lstStyle/>
                    <a:p>
                      <a:pPr marL="11112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Removal of   Duplicates </a:t>
                      </a:r>
                    </a:p>
                  </a:txBody>
                  <a:tcPr marL="49083" marR="49083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Combine the final papers from three databases and remove the duplicates to get the final paper pool for our study.</a:t>
                      </a:r>
                    </a:p>
                  </a:txBody>
                  <a:tcPr marL="49083" marR="49083" marT="0" marB="0"/>
                </a:tc>
                <a:extLst>
                  <a:ext uri="{0D108BD9-81ED-4DB2-BD59-A6C34878D82A}">
                    <a16:rowId xmlns:a16="http://schemas.microsoft.com/office/drawing/2014/main" xmlns="" val="2554999909"/>
                  </a:ext>
                </a:extLst>
              </a:tr>
              <a:tr h="718112">
                <a:tc>
                  <a:txBody>
                    <a:bodyPr/>
                    <a:lstStyle/>
                    <a:p>
                      <a:pPr marL="11112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Verifying with reference list of top papers</a:t>
                      </a:r>
                    </a:p>
                  </a:txBody>
                  <a:tcPr marL="49083" marR="49083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Cross checking the reference list of prominent papers and relevant literature reviews to find out and add any relevant missing papers.</a:t>
                      </a:r>
                    </a:p>
                  </a:txBody>
                  <a:tcPr marL="49083" marR="49083" marT="0" marB="0"/>
                </a:tc>
                <a:extLst>
                  <a:ext uri="{0D108BD9-81ED-4DB2-BD59-A6C34878D82A}">
                    <a16:rowId xmlns:a16="http://schemas.microsoft.com/office/drawing/2014/main" xmlns="" val="346664653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6DD8268-A93A-CDBC-3A08-4C346783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0992" y="6282206"/>
            <a:ext cx="609600" cy="457200"/>
          </a:xfrm>
        </p:spPr>
        <p:txBody>
          <a:bodyPr/>
          <a:lstStyle/>
          <a:p>
            <a:fld id="{230F8157-7C74-499B-BFD5-E9DFC78CDE8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FD39E41-BA32-AFDE-1F7B-8A21A4D19817}"/>
              </a:ext>
            </a:extLst>
          </p:cNvPr>
          <p:cNvSpPr txBox="1"/>
          <p:nvPr/>
        </p:nvSpPr>
        <p:spPr>
          <a:xfrm>
            <a:off x="1163452" y="517191"/>
            <a:ext cx="4896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1. Stages involved in the selection of articles for this Study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46BEDB-6311-24A9-59C3-1B0DFFD7316D}"/>
              </a:ext>
            </a:extLst>
          </p:cNvPr>
          <p:cNvSpPr txBox="1"/>
          <p:nvPr/>
        </p:nvSpPr>
        <p:spPr>
          <a:xfrm>
            <a:off x="7912968" y="6481006"/>
            <a:ext cx="3854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1. The systematic review methodology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560FA3F-7BBD-E49E-97A8-C0D6E11B7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91953"/>
            <a:ext cx="4682331" cy="64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LITERATURE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6DD8268-A93A-CDBC-3A08-4C346783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140" y="6400800"/>
            <a:ext cx="609600" cy="457200"/>
          </a:xfrm>
        </p:spPr>
        <p:txBody>
          <a:bodyPr/>
          <a:lstStyle/>
          <a:p>
            <a:fld id="{230F8157-7C74-499B-BFD5-E9DFC78CDE8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104CC6B-0595-34DE-C98B-24ACEFA2359F}"/>
              </a:ext>
            </a:extLst>
          </p:cNvPr>
          <p:cNvSpPr txBox="1"/>
          <p:nvPr/>
        </p:nvSpPr>
        <p:spPr>
          <a:xfrm>
            <a:off x="188791" y="798261"/>
            <a:ext cx="1173357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Literature on Supply Chain (Fruit Supply Chain) with Emerging technology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C6ABAAA1-544B-FD7B-30FC-23C4220A0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77094"/>
              </p:ext>
            </p:extLst>
          </p:nvPr>
        </p:nvGraphicFramePr>
        <p:xfrm>
          <a:off x="152401" y="1340769"/>
          <a:ext cx="11887199" cy="5184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2471">
                  <a:extLst>
                    <a:ext uri="{9D8B030D-6E8A-4147-A177-3AD203B41FA5}">
                      <a16:colId xmlns:a16="http://schemas.microsoft.com/office/drawing/2014/main" xmlns="" val="686152589"/>
                    </a:ext>
                  </a:extLst>
                </a:gridCol>
                <a:gridCol w="2714851">
                  <a:extLst>
                    <a:ext uri="{9D8B030D-6E8A-4147-A177-3AD203B41FA5}">
                      <a16:colId xmlns:a16="http://schemas.microsoft.com/office/drawing/2014/main" xmlns="" val="2344346450"/>
                    </a:ext>
                  </a:extLst>
                </a:gridCol>
                <a:gridCol w="2709392">
                  <a:extLst>
                    <a:ext uri="{9D8B030D-6E8A-4147-A177-3AD203B41FA5}">
                      <a16:colId xmlns:a16="http://schemas.microsoft.com/office/drawing/2014/main" xmlns="" val="2066584751"/>
                    </a:ext>
                  </a:extLst>
                </a:gridCol>
                <a:gridCol w="4340485">
                  <a:extLst>
                    <a:ext uri="{9D8B030D-6E8A-4147-A177-3AD203B41FA5}">
                      <a16:colId xmlns:a16="http://schemas.microsoft.com/office/drawing/2014/main" xmlns="" val="2188425255"/>
                    </a:ext>
                  </a:extLst>
                </a:gridCol>
              </a:tblGrid>
              <a:tr h="8723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Author (Year)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Objective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(M) Methodology and (A) Analysis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(F) Key Findings and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(L) Limitations and Future Scope</a:t>
                      </a:r>
                    </a:p>
                  </a:txBody>
                  <a:tcPr marL="65637" marR="65637" marT="0" marB="0" anchor="ctr"/>
                </a:tc>
                <a:extLst>
                  <a:ext uri="{0D108BD9-81ED-4DB2-BD59-A6C34878D82A}">
                    <a16:rowId xmlns:a16="http://schemas.microsoft.com/office/drawing/2014/main" xmlns="" val="379393026"/>
                  </a:ext>
                </a:extLst>
              </a:tr>
              <a:tr h="189503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Muhammad Islam, </a:t>
                      </a:r>
                      <a:r>
                        <a:rPr kumimoji="0" lang="en-US" sz="1600" b="1" kern="1200" dirty="0" err="1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Jinjun</a:t>
                      </a:r>
                      <a:r>
                        <a:rPr kumimoji="0" lang="en-US" sz="1600" b="1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Chen</a:t>
                      </a:r>
                      <a:r>
                        <a:rPr kumimoji="0" lang="en-US" sz="1600" b="1" kern="1200" baseline="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&amp; </a:t>
                      </a:r>
                      <a:r>
                        <a:rPr kumimoji="0" lang="en-US" sz="1600" b="1" kern="1200" baseline="0" dirty="0" err="1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Mubashir</a:t>
                      </a:r>
                      <a:r>
                        <a:rPr kumimoji="0" lang="en-US" sz="1600" b="1" kern="1200" baseline="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Husain </a:t>
                      </a:r>
                      <a:r>
                        <a:rPr kumimoji="0" lang="en-US" sz="1600" b="1" kern="1200" baseline="0" dirty="0" err="1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Rehmani</a:t>
                      </a:r>
                      <a:r>
                        <a:rPr kumimoji="0" lang="en-US" sz="1600" b="1" kern="1200" baseline="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en-US" sz="1600" b="1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kumimoji="0" lang="en-US" sz="1600" b="1" kern="1200" dirty="0" err="1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Feburary</a:t>
                      </a:r>
                      <a:r>
                        <a:rPr kumimoji="0" lang="en-US" sz="1600" b="1" kern="1200" baseline="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2024</a:t>
                      </a:r>
                      <a:r>
                        <a:rPr kumimoji="0" lang="en-US" sz="1600" b="1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Differentially private enhanced permissioned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blockchain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for private data sharing in industrial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IoT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(M) Using</a:t>
                      </a:r>
                      <a:r>
                        <a:rPr lang="en-US" sz="16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algorithms for data sharing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(A) Multichannel Mechanism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(F)</a:t>
                      </a:r>
                      <a:r>
                        <a:rPr lang="en-US" sz="16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Permissioned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blockchain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such as HF and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IIoT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has opened new opportunities for interdependent supply chain partners</a:t>
                      </a:r>
                      <a:r>
                        <a:rPr kumimoji="0" lang="en-US" sz="16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(L) Classify the adversaries based on the threat level</a:t>
                      </a:r>
                      <a:r>
                        <a:rPr kumimoji="0" lang="en-US" sz="16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637" marR="65637" marT="0" marB="0" anchor="ctr"/>
                </a:tc>
                <a:extLst>
                  <a:ext uri="{0D108BD9-81ED-4DB2-BD59-A6C34878D82A}">
                    <a16:rowId xmlns:a16="http://schemas.microsoft.com/office/drawing/2014/main" xmlns="" val="3073530006"/>
                  </a:ext>
                </a:extLst>
              </a:tr>
              <a:tr h="241719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Yingli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Wang,Meita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Singgih,Jingyao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Wang,Mihaela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(2019)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Making sense of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blockchain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technology: How will it transform supply chains?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(M) Expert interviews.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(A) Content analysis of Experts.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(F) Improve efficiency in logistics and supply chains, since the technology accelerates the transfer of data streams between parties.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(L) Alternative methods such as the Delphi technique could be deployed for a more structured way of assessing and combining experts'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judgements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65637" marR="65637" marT="0" marB="0" anchor="ctr"/>
                </a:tc>
                <a:extLst>
                  <a:ext uri="{0D108BD9-81ED-4DB2-BD59-A6C34878D82A}">
                    <a16:rowId xmlns:a16="http://schemas.microsoft.com/office/drawing/2014/main" xmlns="" val="2495349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77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LITERATURE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6DD8268-A93A-CDBC-3A08-4C346783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140" y="6400800"/>
            <a:ext cx="609600" cy="457200"/>
          </a:xfrm>
        </p:spPr>
        <p:txBody>
          <a:bodyPr/>
          <a:lstStyle/>
          <a:p>
            <a:fld id="{230F8157-7C74-499B-BFD5-E9DFC78CDE8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104CC6B-0595-34DE-C98B-24ACEFA2359F}"/>
              </a:ext>
            </a:extLst>
          </p:cNvPr>
          <p:cNvSpPr txBox="1"/>
          <p:nvPr/>
        </p:nvSpPr>
        <p:spPr>
          <a:xfrm>
            <a:off x="188791" y="798261"/>
            <a:ext cx="1173357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Literature on Supply Chain (Fruit Supply Chain) with Emerging technology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C6ABAAA1-544B-FD7B-30FC-23C4220A0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754992"/>
              </p:ext>
            </p:extLst>
          </p:nvPr>
        </p:nvGraphicFramePr>
        <p:xfrm>
          <a:off x="152401" y="1340769"/>
          <a:ext cx="11887199" cy="5184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2471">
                  <a:extLst>
                    <a:ext uri="{9D8B030D-6E8A-4147-A177-3AD203B41FA5}">
                      <a16:colId xmlns:a16="http://schemas.microsoft.com/office/drawing/2014/main" xmlns="" val="686152589"/>
                    </a:ext>
                  </a:extLst>
                </a:gridCol>
                <a:gridCol w="2714851">
                  <a:extLst>
                    <a:ext uri="{9D8B030D-6E8A-4147-A177-3AD203B41FA5}">
                      <a16:colId xmlns:a16="http://schemas.microsoft.com/office/drawing/2014/main" xmlns="" val="2344346450"/>
                    </a:ext>
                  </a:extLst>
                </a:gridCol>
                <a:gridCol w="2709392">
                  <a:extLst>
                    <a:ext uri="{9D8B030D-6E8A-4147-A177-3AD203B41FA5}">
                      <a16:colId xmlns:a16="http://schemas.microsoft.com/office/drawing/2014/main" xmlns="" val="2066584751"/>
                    </a:ext>
                  </a:extLst>
                </a:gridCol>
                <a:gridCol w="4340485">
                  <a:extLst>
                    <a:ext uri="{9D8B030D-6E8A-4147-A177-3AD203B41FA5}">
                      <a16:colId xmlns:a16="http://schemas.microsoft.com/office/drawing/2014/main" xmlns="" val="2188425255"/>
                    </a:ext>
                  </a:extLst>
                </a:gridCol>
              </a:tblGrid>
              <a:tr h="8723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Author (Year)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Objective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(M) Methodology and (A) Analysis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(F) Key Findings and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(L) Limitations and Future Scope</a:t>
                      </a:r>
                    </a:p>
                  </a:txBody>
                  <a:tcPr marL="65637" marR="65637" marT="0" marB="0" anchor="ctr"/>
                </a:tc>
                <a:extLst>
                  <a:ext uri="{0D108BD9-81ED-4DB2-BD59-A6C34878D82A}">
                    <a16:rowId xmlns:a16="http://schemas.microsoft.com/office/drawing/2014/main" xmlns="" val="379393026"/>
                  </a:ext>
                </a:extLst>
              </a:tr>
              <a:tr h="189503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en-US" sz="1600" b="1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Bin </a:t>
                      </a:r>
                      <a:r>
                        <a:rPr kumimoji="0" lang="en-US" sz="1600" b="1" kern="1200" dirty="0" err="1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Yu,Ping</a:t>
                      </a:r>
                      <a:r>
                        <a:rPr kumimoji="0" lang="en-US" sz="1600" b="1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Zhan, Ming Lei, Fang Zhou, </a:t>
                      </a:r>
                      <a:r>
                        <a:rPr kumimoji="0" lang="en-US" sz="1600" b="1" kern="1200" dirty="0" err="1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Peng</a:t>
                      </a:r>
                      <a:r>
                        <a:rPr kumimoji="0" lang="en-US" sz="1600" b="1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Wang (2020)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Food Quality Monitoring System Based on Smart Contracts and Evaluation Models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(M) Uses HCA, PCA, and PLSR to conduct an analysis.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(A) Prototype version of the quality monitoring system for flat-peach juice production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(F) Use FARM for quality analytics; QEC adjusts the production process if results are unsatisfactory.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(L) Lacks traceability; process control focuses on product characteristics, not process parameters.</a:t>
                      </a:r>
                    </a:p>
                  </a:txBody>
                  <a:tcPr marL="65637" marR="65637" marT="0" marB="0" anchor="ctr"/>
                </a:tc>
                <a:extLst>
                  <a:ext uri="{0D108BD9-81ED-4DB2-BD59-A6C34878D82A}">
                    <a16:rowId xmlns:a16="http://schemas.microsoft.com/office/drawing/2014/main" xmlns="" val="3073530006"/>
                  </a:ext>
                </a:extLst>
              </a:tr>
              <a:tr h="241719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Paolo Bottoni, Nicola Gessa, Gilda Massa, Remo Pareschi, Hesham Selim, Enrico Arcuri (2020)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Intelligent Smart Contracts for Innovative Supply Chain Management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(M) Smart contracts to manage revenue sharing.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(A)Enhance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interorganizational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trust and coordination in supply chains.</a:t>
                      </a:r>
                    </a:p>
                  </a:txBody>
                  <a:tcPr marL="65637" marR="65637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(F) Improve efficiency in logistics and supply chains, since the technology accelerates the transfer of data streams between parties.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(L) Alternative methods such as the Delphi technique could be deployed for a more structured way of assessing and combining experts'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judgements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65637" marR="65637" marT="0" marB="0" anchor="ctr"/>
                </a:tc>
                <a:extLst>
                  <a:ext uri="{0D108BD9-81ED-4DB2-BD59-A6C34878D82A}">
                    <a16:rowId xmlns:a16="http://schemas.microsoft.com/office/drawing/2014/main" xmlns="" val="2495349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43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GAPS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7ABB7FC-6981-AA86-6D65-19873955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3064" y="6284168"/>
            <a:ext cx="609600" cy="457200"/>
          </a:xfrm>
        </p:spPr>
        <p:txBody>
          <a:bodyPr/>
          <a:lstStyle/>
          <a:p>
            <a:fld id="{230F8157-7C74-499B-BFD5-E9DFC78CDE8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EC0081F-3A3F-E83E-28E2-BFA6258EED0B}"/>
              </a:ext>
            </a:extLst>
          </p:cNvPr>
          <p:cNvSpPr txBox="1"/>
          <p:nvPr/>
        </p:nvSpPr>
        <p:spPr>
          <a:xfrm>
            <a:off x="299356" y="717073"/>
            <a:ext cx="1159328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the literature review, the research gaps are as follows: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Managing data privacy and ownership rights in private and permissioned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particularly in sensitive industries where data is shared among multiple parties.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are the challenges to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further diffusion in supply chains?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76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0960" y="857232"/>
            <a:ext cx="110728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B395D2D-3066-C366-F9C1-BD4B3638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809009-F57A-236D-7DF5-8F9B93C25EEE}"/>
              </a:ext>
            </a:extLst>
          </p:cNvPr>
          <p:cNvSpPr txBox="1"/>
          <p:nvPr/>
        </p:nvSpPr>
        <p:spPr>
          <a:xfrm>
            <a:off x="559555" y="927261"/>
            <a:ext cx="11072890" cy="327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research question posed for the present study are as follows.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can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HyperLedger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Fabric perceived to benefit of supply chain?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3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2576" y="879509"/>
            <a:ext cx="110014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answer the above research questions, the following objectives are laid out:</a:t>
            </a:r>
          </a:p>
          <a:p>
            <a:pPr marL="342900" indent="-342900" algn="just">
              <a:lnSpc>
                <a:spcPct val="150000"/>
              </a:lnSpc>
            </a:pP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providing a transparent, immutable ledger that ensures authenticity and fosters trust among participants. Its secure channels and strong access controls protect sensitive information, thereby increasing overall security in the supply chain.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25B3784-05FE-5247-9A4A-A4849249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3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7" name="Rectangle 2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3488513" y="6351710"/>
            <a:ext cx="521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3.  Methodological </a:t>
            </a:r>
            <a:r>
              <a:rPr lang="en-IN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Framework (source: </a:t>
            </a:r>
            <a:r>
              <a:rPr lang="en-IN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Hyperledger</a:t>
            </a:r>
            <a:r>
              <a:rPr lang="en-IN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Fabric)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F6D00D3-7023-B50C-2A0F-AE59CBD6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3832" y="764704"/>
            <a:ext cx="2448272" cy="936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Hyperledger</a:t>
            </a:r>
            <a:r>
              <a:rPr lang="en-IN" dirty="0">
                <a:solidFill>
                  <a:schemeClr val="tx1"/>
                </a:solidFill>
              </a:rPr>
              <a:t> Fabric Network Setup(Virtual Machine)</a:t>
            </a:r>
          </a:p>
        </p:txBody>
      </p: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5807968" y="1700808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83832" y="2135560"/>
            <a:ext cx="2448272" cy="4680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Creating Directory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04416" y="260361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56904" y="3037620"/>
            <a:ext cx="2448272" cy="823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Fabric Installation 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781040" y="3861048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59568" y="4293096"/>
            <a:ext cx="2448272" cy="4680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Install </a:t>
            </a:r>
            <a:r>
              <a:rPr lang="en-IN" dirty="0" err="1">
                <a:solidFill>
                  <a:schemeClr val="tx1"/>
                </a:solidFill>
              </a:rPr>
              <a:t>Docker</a:t>
            </a:r>
            <a:r>
              <a:rPr lang="en-IN" dirty="0">
                <a:solidFill>
                  <a:schemeClr val="tx1"/>
                </a:solidFill>
              </a:rPr>
              <a:t> Libraries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781040" y="4761148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556904" y="5193196"/>
            <a:ext cx="2448272" cy="612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Creating Test-Network &amp; Channel (</a:t>
            </a:r>
            <a:r>
              <a:rPr lang="en-IN" dirty="0" err="1">
                <a:solidFill>
                  <a:schemeClr val="tx1"/>
                </a:solidFill>
              </a:rPr>
              <a:t>CouchBD</a:t>
            </a:r>
            <a:r>
              <a:rPr lang="en-IN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" name="Straight Arrow Connector 22"/>
          <p:cNvCxnSpPr>
            <a:stCxn id="20" idx="3"/>
          </p:cNvCxnSpPr>
          <p:nvPr/>
        </p:nvCxnSpPr>
        <p:spPr>
          <a:xfrm>
            <a:off x="7005176" y="5499230"/>
            <a:ext cx="6029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608168" y="5204792"/>
            <a:ext cx="2448272" cy="612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Deploying </a:t>
            </a:r>
            <a:r>
              <a:rPr lang="en-IN" dirty="0" err="1">
                <a:solidFill>
                  <a:schemeClr val="tx1"/>
                </a:solidFill>
              </a:rPr>
              <a:t>ChainCode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26" idx="0"/>
          </p:cNvCxnSpPr>
          <p:nvPr/>
        </p:nvCxnSpPr>
        <p:spPr>
          <a:xfrm flipV="1">
            <a:off x="8832304" y="4531360"/>
            <a:ext cx="0" cy="673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585680" y="4005064"/>
            <a:ext cx="2448272" cy="522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Writing Command for Application Terminal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0033952" y="4266093"/>
            <a:ext cx="6029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636944" y="3449334"/>
            <a:ext cx="1402656" cy="15278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npm</a:t>
            </a:r>
            <a:r>
              <a:rPr lang="en-IN" dirty="0">
                <a:solidFill>
                  <a:schemeClr val="tx1"/>
                </a:solidFill>
              </a:rPr>
              <a:t> install</a:t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IN" dirty="0" err="1">
                <a:solidFill>
                  <a:schemeClr val="tx1"/>
                </a:solidFill>
              </a:rPr>
              <a:t>npm</a:t>
            </a:r>
            <a:r>
              <a:rPr lang="en-IN" dirty="0">
                <a:solidFill>
                  <a:schemeClr val="tx1"/>
                </a:solidFill>
              </a:rPr>
              <a:t> start</a:t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>(Channel is ready for transaction)</a:t>
            </a:r>
          </a:p>
        </p:txBody>
      </p:sp>
      <p:pic>
        <p:nvPicPr>
          <p:cNvPr id="3074" name="Picture 2" descr="https://hyperledger-fabric.readthedocs.io/en/latest/_images/getting_started_im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06" y="1412776"/>
            <a:ext cx="3904521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93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628" y="620688"/>
            <a:ext cx="11786028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 of Fruit Supply Chain in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Hyperledger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Fabric: Components and Workflow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83BF49-9641-7F5E-2274-60F1094C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098" name="Picture 2" descr="C:\Users\dell\Pictures\Screenshots\Screenshot (240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8" t="39558" r="23387" b="30388"/>
          <a:stretch/>
        </p:blipFill>
        <p:spPr bwMode="auto">
          <a:xfrm>
            <a:off x="983432" y="1628800"/>
            <a:ext cx="107107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se4.mm.bing.net/th?id=OIP.OzsW4CvJQSJz82bzFectigC3FU&amp;pid=Api&amp;P=0&amp;h=1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636369"/>
            <a:ext cx="651589" cy="12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agnetwest.com/wp-content/uploads/2016/07/Grocery-Produce-Labe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64" y="1772816"/>
            <a:ext cx="1224136" cy="110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35701" y="4365104"/>
            <a:ext cx="20311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CA - Certification </a:t>
            </a:r>
          </a:p>
          <a:p>
            <a:r>
              <a:rPr lang="en-US" sz="1600" dirty="0"/>
              <a:t>          Authority </a:t>
            </a:r>
          </a:p>
          <a:p>
            <a:r>
              <a:rPr lang="en-US" sz="1600" dirty="0"/>
              <a:t>P     - Endorsing Peer</a:t>
            </a:r>
          </a:p>
          <a:p>
            <a:r>
              <a:rPr lang="en-US" sz="1600" dirty="0"/>
              <a:t>O    - Ordering Peer</a:t>
            </a:r>
          </a:p>
          <a:p>
            <a:r>
              <a:rPr lang="en-US" sz="1600" dirty="0"/>
              <a:t>A     - Application</a:t>
            </a:r>
          </a:p>
          <a:p>
            <a:r>
              <a:rPr lang="en-US" sz="1600" dirty="0"/>
              <a:t>C     - Smart Contract</a:t>
            </a:r>
          </a:p>
          <a:p>
            <a:r>
              <a:rPr lang="en-US" sz="1600" dirty="0"/>
              <a:t>L       - Ledger</a:t>
            </a:r>
          </a:p>
          <a:p>
            <a:r>
              <a:rPr lang="en-US" sz="1600" dirty="0"/>
              <a:t>a      - Admins</a:t>
            </a: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33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25B3784-05FE-5247-9A4A-A4849249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8" name="Picture 4" descr="https://www.researchgate.net/profile/Alaa-Mohammed-21/publication/352810706/figure/fig1/AS:1040735046488064@1625141979061/The-deployment-model-of-Hyperledger-Fabric-with-its-instruments-for-bottom-produ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836712"/>
            <a:ext cx="11161240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56560" y="6381328"/>
            <a:ext cx="2838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(source: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Hyperledger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Fabric)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18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25B3784-05FE-5247-9A4A-A4849249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2" descr="C:\Users\dell\Downloads\WhatsApp Image 2024-11-05 at 22.57.0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700808"/>
            <a:ext cx="5848871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1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016" y="1700808"/>
            <a:ext cx="5799584" cy="48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809009-F57A-236D-7DF5-8F9B93C25EEE}"/>
              </a:ext>
            </a:extLst>
          </p:cNvPr>
          <p:cNvSpPr txBox="1"/>
          <p:nvPr/>
        </p:nvSpPr>
        <p:spPr>
          <a:xfrm>
            <a:off x="6273344" y="684352"/>
            <a:ext cx="5536445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Entities Involved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B809009-F57A-236D-7DF5-8F9B93C25EEE}"/>
              </a:ext>
            </a:extLst>
          </p:cNvPr>
          <p:cNvSpPr txBox="1"/>
          <p:nvPr/>
        </p:nvSpPr>
        <p:spPr>
          <a:xfrm>
            <a:off x="176463" y="684352"/>
            <a:ext cx="5536445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Components of the Network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58628" y="6496026"/>
            <a:ext cx="2838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(source: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Hyperledger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Fabric)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89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00B28C6-F3A9-5766-E3B9-9412807F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3E363-4448-45FF-AD18-B68BCA6BC5A9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60D5F55-2A40-45E1-CD97-850B88FE6A53}"/>
              </a:ext>
            </a:extLst>
          </p:cNvPr>
          <p:cNvSpPr txBox="1"/>
          <p:nvPr/>
        </p:nvSpPr>
        <p:spPr>
          <a:xfrm>
            <a:off x="479376" y="932980"/>
            <a:ext cx="1065718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Introduction and motivation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Problem description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Literature review and gap identification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Proposed model/data description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Model implementation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Results and discussion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Conclusions and future scope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3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3CD7EB5-521C-FA8A-E379-DB54FA309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25425E8-C545-4E8B-93AF-A74E3A2DAA0C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D7508B3-4331-C86A-35DD-89C4D7617F66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HYPERLEDGER FABRIC?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273F5CC-1923-2D48-DC93-4CB88FBE8B1A}"/>
              </a:ext>
            </a:extLst>
          </p:cNvPr>
          <p:cNvSpPr/>
          <p:nvPr/>
        </p:nvSpPr>
        <p:spPr>
          <a:xfrm>
            <a:off x="502576" y="879509"/>
            <a:ext cx="11001452" cy="5575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of the key features required for a supply chain are:</a:t>
            </a:r>
          </a:p>
          <a:p>
            <a:pPr marL="342900" indent="-342900" algn="just">
              <a:lnSpc>
                <a:spcPct val="150000"/>
              </a:lnSpc>
            </a:pP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Private, Permissioned Network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Access is restricted to trusted participants, fitting supply chain needs.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Modular Architecture: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Adaptable to different business requirements, easy integration with existing systems.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Privacy: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Channels and policies ensure each role accesses only the necessary information, maintaining confidentiality.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29C184-CD69-E3BC-215A-3BDF55EE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0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94AFE63-C79C-EE99-817C-A9098D664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0450F0F-35C0-B1C2-1BE4-DC04586C8157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2F7DA1F-131A-7C69-EE3C-AEA2384D665B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PROPOSED </a:t>
            </a:r>
            <a:r>
              <a:rPr lang="en-US" sz="2000" b="1" dirty="0" smtClean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(DATA DISCRIPTION)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5BD9669-81C3-F222-9DAE-B42D1C05A359}"/>
              </a:ext>
            </a:extLst>
          </p:cNvPr>
          <p:cNvSpPr/>
          <p:nvPr/>
        </p:nvSpPr>
        <p:spPr>
          <a:xfrm>
            <a:off x="502576" y="879509"/>
            <a:ext cx="11001452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various participants in our model are:-</a:t>
            </a:r>
          </a:p>
          <a:p>
            <a:pPr marL="342900" indent="-342900" algn="just">
              <a:lnSpc>
                <a:spcPct val="150000"/>
              </a:lnSpc>
            </a:pP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Registers details on harvested crops.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Distributor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Logs transport details and conducts quality checks.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Retailer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Manages inventory from distributors and verifies product origin.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Gains visibility into the origin and journey of fruits.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(optional):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Manages the network and monitors participant activities.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BC536B0-B555-3B94-B3A1-22EA7966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4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C5D610-B752-92F6-926E-B4EBD9F2C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36F6948-7BAC-BE8A-9B99-C92034780BCF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28DF8BC-BC92-6342-E591-95ABA7DAF3D3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PROPOSED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0DE4AE5-8371-78C9-60BC-1CE2EB201780}"/>
              </a:ext>
            </a:extLst>
          </p:cNvPr>
          <p:cNvSpPr/>
          <p:nvPr/>
        </p:nvSpPr>
        <p:spPr>
          <a:xfrm>
            <a:off x="502576" y="879509"/>
            <a:ext cx="11001452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Access Model: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 View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Limited to registering and managing their crop data.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Distributor View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Access to transport records and quality checks.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Retailer View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Can view the supply chain history of products they manage.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View: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Public, read-only access to verify product origins and quality.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View: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 network monitoring, role management, and oversight.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0A482D4-FFC4-9339-DD4E-DC469AA2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 descr="Enhancing identity and access management using Hyperledger Fabric and OAuth  2.0: A block-chain-based approach for security and scalability for  healthcare industry - ScienceDirect">
            <a:extLst>
              <a:ext uri="{FF2B5EF4-FFF2-40B4-BE49-F238E27FC236}">
                <a16:creationId xmlns:a16="http://schemas.microsoft.com/office/drawing/2014/main" xmlns="" id="{47A4C8FE-B270-B98C-07E5-23D5AF21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4290437"/>
            <a:ext cx="8424936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99856" y="6372036"/>
            <a:ext cx="2838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(source: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Hyperledger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Fabric)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0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32328F4-46AF-0F06-4E77-845D8C82D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31A566A-9219-D280-DBEE-E96EE9622819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C9DA4CC-D0C4-AB5E-75BA-A18582EF63A6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PROPOSED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6E70AC4-9E1D-8B25-9FF4-5048DEC0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59572C-616F-249B-121D-2F9646D18E2A}"/>
              </a:ext>
            </a:extLst>
          </p:cNvPr>
          <p:cNvSpPr txBox="1"/>
          <p:nvPr/>
        </p:nvSpPr>
        <p:spPr>
          <a:xfrm>
            <a:off x="1215679" y="1268760"/>
            <a:ext cx="9937104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Farmer’s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Datamodel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FarmerID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(Primary Key):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identifier for each farmer.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Farmer’s name.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Location: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 location details.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Crops: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 of crop batches linked to this farmer.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CropBatch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BatchID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(Primary Key):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identifier for each crop batch.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FarmerID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(Foreign Key):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Links to the farmer who registered this crop.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CropType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Type of crop (e.g., apples, bananas).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HarvestDate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Date when the crop was harvested.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Quantity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Amount of crop in the batch.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QualityStatus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Quality assessment status (pending, approved, or rejected).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TransactionHistory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 of all transactions and status updates for this crop.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996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8F2DEC9-AB71-F027-6220-8012913D4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6BC6188-0173-8B2C-454F-3726D4D15B72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AA070C9-0271-797F-A4A8-0399E69CA586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PROPOSED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92A201B-5F9A-3FD0-92CA-AF155FA3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2A29A6A-9FD3-F469-49EF-DAA6AE36286D}"/>
              </a:ext>
            </a:extLst>
          </p:cNvPr>
          <p:cNvSpPr txBox="1"/>
          <p:nvPr/>
        </p:nvSpPr>
        <p:spPr>
          <a:xfrm>
            <a:off x="1215679" y="1268760"/>
            <a:ext cx="9937104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Farmer’s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Chaincodes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RegisterCrop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Allows farmers to register a new crop batch, entering data like crop ID, harvest date, quality metrics, and location.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Execution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When executed, this function adds a new record to the blockchain, marking the beginning of the crop’s traceability journey.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UpdateQualityMetrics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Lets farmers update quality information (e.g., pesticide residue, grading) post-harvest.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Execution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This function allows farmers to provide transparency around the product’s quality.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44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D43A12-B715-7E63-2A61-92D491A5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724C49F-2A1F-0F35-1F63-B39453064218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FC8712C-03B2-5DBA-FBCF-A8A80EC9F1CB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PROPOSED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BDE2025-3669-20D8-DE1E-7B62887C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BE0EDE1-09D4-306F-C5CE-28CDB3A6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590491"/>
            <a:ext cx="10536539" cy="62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64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A14EE0-AAA9-1588-D317-A4BE7B77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D01B9D5-7911-FD58-D504-4B559BA56319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2C8FEC9-89DC-7B9D-A6E3-3E9E7AEE0894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PROPOSED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8D39EE9-F532-AAE7-93C9-F0634853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0ECEB8-5E9B-72FA-307E-E0612487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680182"/>
            <a:ext cx="8192643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33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5B887AC-83E5-E6A9-8E33-C3DBEFAD3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F071A7B-8A8B-9275-AE24-C1D8874A9397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6B0E7B4-E52E-29FE-C9FA-BEC7EDD734F0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PROPOSED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1ADBC-D557-D4B1-33FD-6ABA0E3F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7ABC62E-76C8-3C50-A536-BA2F9C76B1B4}"/>
              </a:ext>
            </a:extLst>
          </p:cNvPr>
          <p:cNvSpPr txBox="1"/>
          <p:nvPr/>
        </p:nvSpPr>
        <p:spPr>
          <a:xfrm>
            <a:off x="1199456" y="1268760"/>
            <a:ext cx="993710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Distributor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Datamodel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TransportID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Unique identifier for each transportation event.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CropID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References the crop batch being transported.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TransportDate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Date of dispatch.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TemperatureControl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Data related to refrigeration or temperature settings during transport.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Destination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Locations from where the crop is picked up and delivered.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060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F0021A9-979F-8E32-DB0F-E2EFC620A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F886EC5-BBAD-CAB5-A74D-B107C0612992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A66A1BF-DFD7-9C1C-F614-9487A8BEC6FE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PROPOSED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543415F-A41B-5C8C-FEC1-CA06B480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0C5E38F-4566-3D41-0449-3EAD676E177B}"/>
              </a:ext>
            </a:extLst>
          </p:cNvPr>
          <p:cNvSpPr txBox="1"/>
          <p:nvPr/>
        </p:nvSpPr>
        <p:spPr>
          <a:xfrm>
            <a:off x="1199456" y="1268760"/>
            <a:ext cx="9937104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Distributor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Chaincode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TransportCrop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Distributors use this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chaincode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record transportation details, linking the crop ID to transport events.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Execution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Logs the start and end points of transport, temperature control settings, and ensures these updates are recorded on the blockchain for traceability.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InspectQualityPostTransport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Records any inspections done after transport to verify the product's condition upon arrival.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Execution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Adds a timestamped record, giving retailers and customers insight into post-transport quality.</a:t>
            </a:r>
          </a:p>
        </p:txBody>
      </p:sp>
    </p:spTree>
    <p:extLst>
      <p:ext uri="{BB962C8B-B14F-4D97-AF65-F5344CB8AC3E}">
        <p14:creationId xmlns:p14="http://schemas.microsoft.com/office/powerpoint/2010/main" val="860259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9592B4-C9EE-E7A9-9E5E-5691C3951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B69F4A8-5412-3DF2-12EF-449DD3523E2E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3795B6D-F89B-61B5-BD4F-9203C8B8F402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PROPOSED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7CA6639-05BD-6BB9-48ED-03739125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63C702-4F3F-A0B2-F723-19ED1A51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04" y="600765"/>
            <a:ext cx="11272191" cy="58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7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67657"/>
            <a:ext cx="12015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6E5A9E3-B33E-5440-D0E0-7C2EA60D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27507735"/>
              </p:ext>
            </p:extLst>
          </p:nvPr>
        </p:nvGraphicFramePr>
        <p:xfrm>
          <a:off x="3647728" y="105273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Premium Vector | Social Network Connection Communication People Group">
            <a:extLst>
              <a:ext uri="{FF2B5EF4-FFF2-40B4-BE49-F238E27FC236}">
                <a16:creationId xmlns:a16="http://schemas.microsoft.com/office/drawing/2014/main" xmlns="" id="{22388D5A-E24F-6E52-C2A7-A7E229885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700808"/>
            <a:ext cx="3600400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545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44551B2-9445-9DAE-581C-28C559E54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EE3E5D9-BE0A-A516-E93C-EC5DE5C98CB6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A08254F-8A95-0CE8-9A56-28CD6D926B27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PROPOSED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2D831F1-9AAB-A2C0-044D-C2E65254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ED9F816-1EE0-90C9-03C5-8AEF22E5E22C}"/>
              </a:ext>
            </a:extLst>
          </p:cNvPr>
          <p:cNvSpPr txBox="1"/>
          <p:nvPr/>
        </p:nvSpPr>
        <p:spPr>
          <a:xfrm>
            <a:off x="1199456" y="1268760"/>
            <a:ext cx="993710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Retailer Data Model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InventoryID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Unique identifier for each inventory batch.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CropID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Links the retailer’s inventory to the original crop batch.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ShelfLife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Predicted expiration date, helping with inventory rotation.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CurrentStock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Quantity in stock.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ReceivedDate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Date the crop batch was received at the retailer’s location.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43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024B6A9-8BFF-476B-BC9C-1B9890F0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6CB76E3-3DA3-A35B-9365-6256D5DC8492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3723EEE-B57E-A98D-F57E-A0A785B0D64C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PROPOSED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7CF9F57-DC64-C14C-FD63-15C9B065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E61EE35-72F5-FE34-F003-6B31B1A1DDA2}"/>
              </a:ext>
            </a:extLst>
          </p:cNvPr>
          <p:cNvSpPr txBox="1"/>
          <p:nvPr/>
        </p:nvSpPr>
        <p:spPr>
          <a:xfrm>
            <a:off x="1199456" y="1268760"/>
            <a:ext cx="9937104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Retailer </a:t>
            </a:r>
            <a:r>
              <a:rPr 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Chaincode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ReceiveInventory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Allows retailers to log received crop batches in their inventory, recording stock level, shelf life, and received date.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This function updates the blockchain with retailer-specific inventory information, enabling easy tracing back to the original crop batch.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UpdateShelfLife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Allows retailers to adjust shelf life estimates based on conditions or storage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changes.Execution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Helps retailers maintain quality by tracking inventory expiration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dates.or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storage changes.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Helps retailers maintain quality by tracking inventory expiration dates.</a:t>
            </a:r>
          </a:p>
        </p:txBody>
      </p:sp>
    </p:spTree>
    <p:extLst>
      <p:ext uri="{BB962C8B-B14F-4D97-AF65-F5344CB8AC3E}">
        <p14:creationId xmlns:p14="http://schemas.microsoft.com/office/powerpoint/2010/main" val="47677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624120B-62A6-5D70-75A3-04529081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A1E1E3E-9D97-EB29-4E7B-F40678DCBC24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04EB6FA-088E-67C0-5E90-093FEAB49DB2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&amp;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DISCUSSION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E46FDB7-8DBE-2415-84E7-E7D4AE6B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C9FF5E-ECF7-3776-141A-19CE93851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7" y="533577"/>
            <a:ext cx="9433048" cy="6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8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197E208-2232-C9BB-CB9E-01FA5F6E1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37B40F2-C4A3-5BD7-8310-0FED6DFFBBC9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9D7B9BB-6318-BA76-E240-4C15C429715A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INTERFACE REPERSENTATION OF BLOACKCHAIN NETWORK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702B16-6B8D-459C-A6F4-25A2AF3E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09EFC1D-E49A-A9B3-601E-1E28225A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06"/>
            <a:ext cx="12192000" cy="59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09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C08812E-5A14-22EE-64E0-606628404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ABFA69D-0310-7C93-EDE4-43DFF91ED4B8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7ACD046-763E-2918-7961-D95533F8486B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noProof="0" dirty="0" smtClean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INTERFACE AT DISTRIBUTOR END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DE5A72D-A13A-9109-CDC9-368220E7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74DD89-A459-2D01-DDE4-EF931B22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38" y="733759"/>
            <a:ext cx="10096030" cy="60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55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9F891E4-8BA9-A5B8-ADA3-7E606D922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8A9C9C3-C493-4AED-E4E7-93B20D0A686B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CD74082-EC32-8C9D-25EB-BC2CB21DE786}"/>
              </a:ext>
            </a:extLst>
          </p:cNvPr>
          <p:cNvSpPr/>
          <p:nvPr/>
        </p:nvSpPr>
        <p:spPr>
          <a:xfrm>
            <a:off x="176463" y="76200"/>
            <a:ext cx="120155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BLOACKCHAIN NETWORK DATA AT CUSTOMER END</a:t>
            </a:r>
            <a:endParaRPr lang="en-US" sz="2000" b="1" dirty="0">
              <a:solidFill>
                <a:srgbClr val="5B9BD5">
                  <a:lumMod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1BB8A61-603A-A55C-5975-AF676336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220506C-BBF3-15DA-6902-EE314748A3B6}"/>
              </a:ext>
            </a:extLst>
          </p:cNvPr>
          <p:cNvSpPr txBox="1"/>
          <p:nvPr/>
        </p:nvSpPr>
        <p:spPr>
          <a:xfrm>
            <a:off x="1199456" y="1268760"/>
            <a:ext cx="993710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Data Model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PurchaseID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Unique identifier for each purchase.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CropID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Refers back to the original crop ID for traceability.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PurchaseDate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Date the customer bought the product.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Optional field for customers to submit feedback on quality.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9" name="Picture 3" descr="What is Customer Supply Chain?">
            <a:extLst>
              <a:ext uri="{FF2B5EF4-FFF2-40B4-BE49-F238E27FC236}">
                <a16:creationId xmlns:a16="http://schemas.microsoft.com/office/drawing/2014/main" xmlns="" id="{0DE27624-538F-4FDC-605C-FF4836F02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80" y="3668220"/>
            <a:ext cx="4871839" cy="252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84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0FB72F4-3C8B-85E4-F6FC-5B4B0C0D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6E33B97-D900-16F0-5067-BD5F378C4572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0CAD272-B160-C93A-B055-51CD5C3498C2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5B52436-475A-A997-2E53-C841B784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4E39572-E302-8AF7-627F-6F0A81D4708F}"/>
              </a:ext>
            </a:extLst>
          </p:cNvPr>
          <p:cNvSpPr txBox="1"/>
          <p:nvPr/>
        </p:nvSpPr>
        <p:spPr>
          <a:xfrm>
            <a:off x="1199456" y="1268760"/>
            <a:ext cx="99371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</a:t>
            </a:r>
            <a:r>
              <a:rPr 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Chaincodes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VerifyProduct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 Customers use this function (usually via an app) to pull data on product origin and quality.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Execution: Fetches data across the farmer, distributor, and retailer records to provide the customer with a complete view of the product’s journey.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SubmitFeedback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 Lets customers provide feedback on quality or other experiences.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Execution: Records customer feedback, which can later be accessed by other participants to improve product handling and quality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239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C78230A-F6EB-B0AC-B5CF-2B25F59FF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B0053E5-CB86-76FF-4186-A48104655270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D551172-8E5A-D808-7E00-39B846FD0F10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TRACKING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REPORT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2E47E0D-78FB-1A85-AEEF-CBE4948C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8C02B5-8114-F6F2-29DD-3806EA3B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608"/>
            <a:ext cx="12192000" cy="47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92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B700368-397E-608A-152B-5E009E99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C55C8A4-FFAE-FF9C-84B3-DCF731C89AAE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1CC4EDC-D3A4-5FA8-0D97-17C46D87E61F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FCCD42C-F4A4-0DBC-04D6-9F01E867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E941900-C3C7-86A7-E441-AD64C10F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3" y="793338"/>
            <a:ext cx="10975777" cy="57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77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74E8B0-BE1D-EAE9-3787-F72521A3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11B1305-1995-0C6D-9EF3-8E1D9E053176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55FD238-EA8D-1B64-70DF-57B241B1196C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VIEW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73A9FC7-C6BF-C7F1-B1E5-99D500B7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7FEE312-847D-4339-3432-8F6C6F4A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701916"/>
            <a:ext cx="9183382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0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02117799"/>
              </p:ext>
            </p:extLst>
          </p:nvPr>
        </p:nvGraphicFramePr>
        <p:xfrm>
          <a:off x="839416" y="548680"/>
          <a:ext cx="10792296" cy="6066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435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A3EE64C-267F-0506-56E8-87AB7C91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C0C4B921-3528-E043-0912-42793650D7F4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D3D760B-ED1D-7FEA-BADD-91666B3C7C55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VIEW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681CFE5-C492-070C-563F-05DEF93C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41BBC6-260D-75C5-7AEA-DB38239C8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32" y="533400"/>
            <a:ext cx="7306935" cy="61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83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4FBAFE-E97D-2BB1-F881-6779AA753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EE52BEE-17DC-DEBD-F48A-5F99A526EC0D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EADCE4D-2A2C-59C8-DA7A-19DFE3DEF7ED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&amp; DISCUSSION </a:t>
            </a:r>
            <a:r>
              <a:rPr lang="en-US" sz="2000" b="1" dirty="0" smtClean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(ADMIN VIEW)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34F847C-9919-F588-93DF-3EBB6A73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F3158F-D852-CB2D-D9EF-893A998A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44" y="633023"/>
            <a:ext cx="6837312" cy="61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38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BB59DBB-9FCE-AC9D-66CF-3AC5E0A43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7B00A14-F439-17F7-56CC-41D48B833ED8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AC1ED56-92B4-80C2-624D-39678D7AB2B7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&amp; FUTURE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5DB93B5-2CEF-8E30-6FC5-33AE9EBF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956E409-E764-FA41-BA4E-960691831FE8}"/>
              </a:ext>
            </a:extLst>
          </p:cNvPr>
          <p:cNvSpPr txBox="1"/>
          <p:nvPr/>
        </p:nvSpPr>
        <p:spPr>
          <a:xfrm>
            <a:off x="695400" y="908720"/>
            <a:ext cx="1058517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Implementation Ideas:</a:t>
            </a:r>
          </a:p>
          <a:p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Advanced Analytics: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accumulated data to optimize demand forecasting, transportation efficiency, and logistics.</a:t>
            </a:r>
          </a:p>
          <a:p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733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283D900-67A6-1F95-063D-D6351394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94C9431-D66F-325C-1A65-3977079FB6DC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AB8731C-289E-6F1C-D2FC-597676F48EFB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5AD3B9A-E417-3BB3-A213-88B76075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2210010-B88D-210E-BFF6-C0E0ED9C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613351"/>
            <a:ext cx="7610545" cy="60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1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591776A-39DB-C869-8079-33A5E768D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17CB918-998B-4A56-DD12-DA4D8A697A92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C728676-65B5-513A-AC05-13946C8ED6A9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19E9EAD-C90F-18B7-F7A8-0487B106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2F9574F-FB94-5D3D-2E96-B0BEE5B09D52}"/>
              </a:ext>
            </a:extLst>
          </p:cNvPr>
          <p:cNvSpPr txBox="1"/>
          <p:nvPr/>
        </p:nvSpPr>
        <p:spPr>
          <a:xfrm>
            <a:off x="695400" y="908720"/>
            <a:ext cx="1058517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Implementation Ideas:</a:t>
            </a:r>
          </a:p>
          <a:p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IIoT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Integration: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Incorporate real-time sensors to automate data capture, such as temperature for quality monitoring..</a:t>
            </a:r>
          </a:p>
          <a:p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566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905A8D0-9D51-ACB0-A4F9-335A8F302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C2A31B8-F3DF-9EA4-D2AF-12536034DDF1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B5FE0B9-5C4A-1C7B-F768-A6664A5C2C19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D4CFC43-0C3B-79A6-9E3F-DCD83C2F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E4C5C3-F7B4-4D1A-3EF0-90B3100E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615653"/>
            <a:ext cx="7005791" cy="614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31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BD017BD-65D9-0D19-71EE-D09C7AEE8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10AF61B-B1DA-B0F7-75E8-FD6A16E467F4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2F0D924-6E57-3C93-1792-75A3F06D700F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A6278D9-E408-05CF-8A4E-188E0C85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2D9663-06AC-0675-27AC-D3195B2CC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1524251"/>
            <a:ext cx="9593014" cy="3543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C26C547-AA38-96E2-9D45-02FCD4B0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12" t="16357" r="13345" b="11680"/>
          <a:stretch/>
        </p:blipFill>
        <p:spPr>
          <a:xfrm>
            <a:off x="2429602" y="4702771"/>
            <a:ext cx="7332796" cy="19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72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CBA14ED-0E3F-6F7D-1267-0A7F549D9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91B0D9B-DB24-F83D-2EF1-9741C3742436}"/>
              </a:ext>
            </a:extLst>
          </p:cNvPr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E863409-13F2-8769-8814-3DACE87A8A52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5B9BD5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D8D4DAD-AE49-BFF5-6780-FCBB46BD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4420102-4DF3-0A71-12E1-958AAC3F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933936"/>
            <a:ext cx="9554908" cy="57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3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76200"/>
            <a:ext cx="12015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0799914-1141-C4BC-1B11-82F08B83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8ECDC0-E790-6FE1-A33F-EA72FE1196D9}"/>
              </a:ext>
            </a:extLst>
          </p:cNvPr>
          <p:cNvSpPr txBox="1"/>
          <p:nvPr/>
        </p:nvSpPr>
        <p:spPr>
          <a:xfrm>
            <a:off x="191344" y="620688"/>
            <a:ext cx="11842848" cy="66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 algn="just">
              <a:lnSpc>
                <a:spcPct val="107000"/>
              </a:lnSpc>
              <a:spcAft>
                <a:spcPts val="800"/>
              </a:spcAft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Muhammad Islam,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Jinjun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Chen &amp;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Mubashir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Husain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Rehmani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Feburary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2024) , Differentially private enhanced permissioned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private data sharing in industrial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Yingli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Wang,Meita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Singgih,Jingyao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Wang,Mihaela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Rit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(2019), Making sense of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technology: How will it transform supply chains?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Bin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Yu,Ping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Zhan, Ming Lei, Fang Zhou,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 (2020) , Food Quality Monitoring System Based on Smart Contracts and Evaluation Models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it-IT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Paolo Bottoni, Nicola Gessa, Gilda Massa, Remo Pareschi, Hesham Selim, Enrico Arcuri (2020), Intelligent Smart Contracts for Innovative Supply Chain Management.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it-IT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R.D. Snee, R.W. Hoerl, J.R. Rodriguez (2010),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 by Design in Pharmaceutical Development and Manufacturing: A Case Study Approach.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pt-BR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Escobar, C.A.; McGovern, M.E.; Morales-Menendez, R (2021), 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 4.0: A Review of Big Data Challenges in Manufacturing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it-IT" sz="15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https://hyperledger-fabric.readthedocs.io/en/latest/fabric_model.html </a:t>
            </a:r>
            <a:endParaRPr lang="it-IT" sz="1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it-IT" sz="14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it-IT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it-IT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://tech.walmart.com/content/walmart-global-tech/en_us/blog/post/blockchain-in-the-food-supply-chain.html#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it-IT" sz="15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it-IT" sz="15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it-IT" sz="15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://insights.encora.com/insights/car-supply-chain-on-hyperledger-fabric-blockchain</a:t>
            </a:r>
            <a:endParaRPr lang="it-IT" sz="150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 algn="just">
              <a:lnSpc>
                <a:spcPct val="107000"/>
              </a:lnSpc>
              <a:spcAft>
                <a:spcPts val="800"/>
              </a:spcAft>
            </a:pPr>
            <a:endParaRPr lang="it-IT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 algn="just">
              <a:lnSpc>
                <a:spcPct val="107000"/>
              </a:lnSpc>
              <a:spcAft>
                <a:spcPts val="800"/>
              </a:spcAft>
            </a:pPr>
            <a:endParaRPr lang="it-IT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76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Scroll 1"/>
          <p:cNvSpPr/>
          <p:nvPr/>
        </p:nvSpPr>
        <p:spPr>
          <a:xfrm>
            <a:off x="3431704" y="475940"/>
            <a:ext cx="5638800" cy="2588455"/>
          </a:xfrm>
          <a:prstGeom prst="verticalScroll">
            <a:avLst>
              <a:gd name="adj" fmla="val 547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  <a:latin typeface="Edwardian Script ITC" panose="030303020407070D0804" pitchFamily="66" charset="0"/>
              </a:rPr>
              <a:t>   </a:t>
            </a:r>
            <a:r>
              <a:rPr lang="en-US" sz="8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/>
                </a:solidFill>
                <a:latin typeface="Edwardian Script ITC" panose="030303020407070D0804" pitchFamily="66" charset="0"/>
                <a:cs typeface="Times New Roman" pitchFamily="18" charset="0"/>
              </a:rPr>
              <a:t>Thank you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3898483"/>
            <a:ext cx="1917941" cy="2000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8A0CE1A-B879-4D2F-8267-325A31C29C6E}"/>
              </a:ext>
            </a:extLst>
          </p:cNvPr>
          <p:cNvSpPr txBox="1"/>
          <p:nvPr/>
        </p:nvSpPr>
        <p:spPr>
          <a:xfrm>
            <a:off x="7956628" y="3898483"/>
            <a:ext cx="3852851" cy="2454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Shivani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Kesharwani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(24IM61R08)</a:t>
            </a:r>
          </a:p>
          <a:p>
            <a:pPr algn="r">
              <a:spcAft>
                <a:spcPts val="600"/>
              </a:spcAft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Dhruva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Kashyap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(24IM61R05)</a:t>
            </a:r>
          </a:p>
          <a:p>
            <a:pPr algn="r">
              <a:spcAft>
                <a:spcPts val="600"/>
              </a:spcAft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M.Tech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</a:t>
            </a:r>
          </a:p>
          <a:p>
            <a:pPr algn="r">
              <a:spcAft>
                <a:spcPts val="6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Industrial and Systems Engineering</a:t>
            </a:r>
          </a:p>
          <a:p>
            <a:pPr algn="r">
              <a:spcAft>
                <a:spcPts val="600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Kharagpur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ct val="114000"/>
              </a:lnSpc>
              <a:spcAft>
                <a:spcPts val="600"/>
              </a:spcAft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F8968A0-3B0C-DE62-3734-E5F0E8F8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9" y="6290735"/>
            <a:ext cx="609600" cy="457200"/>
          </a:xfrm>
        </p:spPr>
        <p:txBody>
          <a:bodyPr/>
          <a:lstStyle/>
          <a:p>
            <a:fld id="{230F8157-7C74-499B-BFD5-E9DFC78CDE8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6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6552728" cy="1656184"/>
          </a:xfrm>
        </p:spPr>
        <p:txBody>
          <a:bodyPr>
            <a:normAutofit/>
          </a:bodyPr>
          <a:lstStyle/>
          <a:p>
            <a:r>
              <a:rPr lang="en-IN" dirty="0"/>
              <a:t>Use Case of </a:t>
            </a:r>
            <a:r>
              <a:rPr lang="en-IN" dirty="0" err="1"/>
              <a:t>Blockchain</a:t>
            </a:r>
            <a:r>
              <a:rPr lang="en-IN" dirty="0"/>
              <a:t> in the Fruit Supply Chain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5693590"/>
              </p:ext>
            </p:extLst>
          </p:nvPr>
        </p:nvGraphicFramePr>
        <p:xfrm>
          <a:off x="3359696" y="12687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ttps://tracefood.io/wp-content/uploads/2020/10/Blockchain-in-fruit-supply-chain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348880"/>
            <a:ext cx="4032448" cy="368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539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6F82C95-1B22-3AA0-B676-5E3A64079BFB}"/>
              </a:ext>
            </a:extLst>
          </p:cNvPr>
          <p:cNvSpPr/>
          <p:nvPr/>
        </p:nvSpPr>
        <p:spPr>
          <a:xfrm>
            <a:off x="928049" y="1473959"/>
            <a:ext cx="1574041" cy="345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/>
          </a:p>
        </p:txBody>
      </p:sp>
      <p:pic>
        <p:nvPicPr>
          <p:cNvPr id="3076" name="Picture 4" descr="Blockchain] Introduction to the Hyperledger ecosystem | by Guillaume Bonnot  | Medium">
            <a:extLst>
              <a:ext uri="{FF2B5EF4-FFF2-40B4-BE49-F238E27FC236}">
                <a16:creationId xmlns:a16="http://schemas.microsoft.com/office/drawing/2014/main" xmlns="" id="{84EAB914-B6BD-6B50-93B3-CE7EF200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786"/>
            <a:ext cx="12192000" cy="492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EE1BAFA4-A569-EA90-D741-5189600EED68}"/>
              </a:ext>
            </a:extLst>
          </p:cNvPr>
          <p:cNvSpPr/>
          <p:nvPr/>
        </p:nvSpPr>
        <p:spPr>
          <a:xfrm>
            <a:off x="3914137" y="2198419"/>
            <a:ext cx="1952553" cy="1448947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sz="2400" dirty="0">
              <a:highlight>
                <a:srgbClr val="00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303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9784" y="69908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And the news and articles ……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1028" name="Picture 4" descr="https://lh7-rt.googleusercontent.com/slidesz/AGV_vUdT4rjHChd_j08YzwDDuJaOamP9GP4i8-6e2-c9ssjZ8Qem09Oeq58dZQ8lX-z8fYfqE-7jyNM7G8yazUR_0qZ_nD6XT0z3fNrRMRBHfNA2_MN01M06vyPh3qh64Sy8HRGt-2urJPcCtvj8Umc6LhrlZXTNO6eedWtkU659-VBjPg=s2048?key=CRuX_Qh_mjq5Yob-hhFUg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4" t="24475" r="36269" b="5659"/>
          <a:stretch/>
        </p:blipFill>
        <p:spPr bwMode="auto">
          <a:xfrm>
            <a:off x="191344" y="1483909"/>
            <a:ext cx="3635397" cy="36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7368" y="5475134"/>
            <a:ext cx="32640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Source- https://hbr.org/2022/01/how-walmart-canada-uses-blockchain-to-solve-supply-chain-challenges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1030" name="Picture 6" descr="https://lh7-rt.googleusercontent.com/slidesz/AGV_vUedWUtd-qLul72wOcMtw3-itgI3ukZz7zot02C6xMnv_VcESU6sSg-PoTwXdJnK2iiP6Grww5A3op8sQTgV9KWiCF7J3b-agFMhmDWN-4124dB5U6ofBV_DfDzPlxlXQv3SMeX7BvNNcgG_NzyK4_3N3xxWe55zuqKKU7F2nETB1g=s2048?key=CRuX_Qh_mjq5Yob-hhFUg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t="26974" r="45750" b="42575"/>
          <a:stretch/>
        </p:blipFill>
        <p:spPr bwMode="auto">
          <a:xfrm>
            <a:off x="4016152" y="1483909"/>
            <a:ext cx="3675291" cy="180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083328" y="3501008"/>
            <a:ext cx="33360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Source- </a:t>
            </a:r>
            <a:r>
              <a:rPr lang="en-US" u="sng" dirty="0">
                <a:hlinkClick r:id="rId4"/>
              </a:rPr>
              <a:t>https://www.researchgate.net/publication/352698139_Adoption_of_Blockchain_Technology_A_Case_Study_of_Walmart</a:t>
            </a:r>
            <a:endParaRPr lang="en-US" dirty="0"/>
          </a:p>
          <a:p>
            <a:r>
              <a:rPr lang="en-US" dirty="0" err="1"/>
              <a:t>Minky</a:t>
            </a:r>
            <a:r>
              <a:rPr lang="en-US" dirty="0"/>
              <a:t> Sharma</a:t>
            </a:r>
            <a:br>
              <a:rPr lang="en-US" dirty="0"/>
            </a:br>
            <a:r>
              <a:rPr lang="en-US" dirty="0"/>
              <a:t>https://orcid.org/0000-0002-9956-6754</a:t>
            </a:r>
            <a:br>
              <a:rPr lang="en-US" dirty="0"/>
            </a:br>
            <a:r>
              <a:rPr lang="en-US" dirty="0"/>
              <a:t>Chandigarh University, India</a:t>
            </a:r>
            <a:br>
              <a:rPr lang="en-US" dirty="0"/>
            </a:br>
            <a:r>
              <a:rPr lang="en-US" dirty="0" err="1"/>
              <a:t>Pawan</a:t>
            </a:r>
            <a:r>
              <a:rPr lang="en-US" dirty="0"/>
              <a:t> Kumar</a:t>
            </a:r>
            <a:br>
              <a:rPr lang="en-US" dirty="0"/>
            </a:br>
            <a:r>
              <a:rPr lang="en-US" dirty="0"/>
              <a:t>Chandigarh University, India</a:t>
            </a:r>
          </a:p>
        </p:txBody>
      </p:sp>
      <p:pic>
        <p:nvPicPr>
          <p:cNvPr id="1032" name="Picture 8" descr="https://lh7-rt.googleusercontent.com/slidesz/AGV_vUdFCi6IpXjeR_hnI_L6r50X-Dv20K5dUdTvoff2qP8_vIH8kvmdKCu-tEMpUi3HynCH7R6G733XAWqz4px0eecMFXKl48h0YMYJ6yr5UFU9pqDEuxmYhBpjQMGHAzPG6gAnDK5V3-1RVEBxbdwTc8swRppAF6YxLfUq4AZvCm9pqQ=s2048?key=CRuX_Qh_mjq5Yob-hhFUg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1" y="1714743"/>
            <a:ext cx="3257269" cy="179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288866" y="3645024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This article discusses how poor data quality affects decision-making and operational efficiency.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67657"/>
            <a:ext cx="12015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MOTIVATION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53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Quad 8">
            <a:extLst>
              <a:ext uri="{FF2B5EF4-FFF2-40B4-BE49-F238E27FC236}">
                <a16:creationId xmlns:a16="http://schemas.microsoft.com/office/drawing/2014/main" xmlns="" id="{7E4279C8-2E36-FA0E-22A9-9EB1BB6C9C7F}"/>
              </a:ext>
            </a:extLst>
          </p:cNvPr>
          <p:cNvSpPr/>
          <p:nvPr/>
        </p:nvSpPr>
        <p:spPr>
          <a:xfrm rot="2700000">
            <a:off x="3765053" y="792738"/>
            <a:ext cx="4661891" cy="4671261"/>
          </a:xfrm>
          <a:prstGeom prst="quadArrow">
            <a:avLst>
              <a:gd name="adj1" fmla="val 6480"/>
              <a:gd name="adj2" fmla="val 9873"/>
              <a:gd name="adj3" fmla="val 225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52400" y="533400"/>
            <a:ext cx="11887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5D7C167-D52F-4530-A72A-675CE79D603E}"/>
              </a:ext>
            </a:extLst>
          </p:cNvPr>
          <p:cNvSpPr/>
          <p:nvPr/>
        </p:nvSpPr>
        <p:spPr>
          <a:xfrm>
            <a:off x="176463" y="67657"/>
            <a:ext cx="120155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DESCRIPTION</a:t>
            </a:r>
          </a:p>
          <a:p>
            <a:endParaRPr lang="en-US" sz="24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6E5A9E3-B33E-5440-D0E0-7C2EA60D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12367A95-CC63-049D-25D8-81CCE2009394}"/>
              </a:ext>
            </a:extLst>
          </p:cNvPr>
          <p:cNvSpPr/>
          <p:nvPr/>
        </p:nvSpPr>
        <p:spPr>
          <a:xfrm>
            <a:off x="5062523" y="2121541"/>
            <a:ext cx="2066950" cy="2013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FRUIT SUPPLY CHAIN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B57D3734-2E2B-A13F-8E45-D7C1A234E883}"/>
              </a:ext>
            </a:extLst>
          </p:cNvPr>
          <p:cNvSpPr/>
          <p:nvPr/>
        </p:nvSpPr>
        <p:spPr>
          <a:xfrm>
            <a:off x="1055440" y="825304"/>
            <a:ext cx="3312368" cy="1944216"/>
          </a:xfrm>
          <a:prstGeom prst="roundRect">
            <a:avLst/>
          </a:prstGeom>
          <a:solidFill>
            <a:srgbClr val="F5A2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Lack of trust among all    stakeholders </a:t>
            </a: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(Francisco and Swanson, 2018)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7A89AF7C-BE04-47D5-3F78-3D0D574B31AA}"/>
              </a:ext>
            </a:extLst>
          </p:cNvPr>
          <p:cNvSpPr/>
          <p:nvPr/>
        </p:nvSpPr>
        <p:spPr>
          <a:xfrm>
            <a:off x="1055440" y="3345584"/>
            <a:ext cx="3312368" cy="1944216"/>
          </a:xfrm>
          <a:prstGeom prst="roundRect">
            <a:avLst/>
          </a:prstGeom>
          <a:solidFill>
            <a:srgbClr val="F5A2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Efficiency at each level cannot be tracked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000" dirty="0" err="1">
                <a:solidFill>
                  <a:schemeClr val="tx1"/>
                </a:solidFill>
              </a:rPr>
              <a:t>Huo</a:t>
            </a:r>
            <a:r>
              <a:rPr lang="en-US" sz="2000" dirty="0">
                <a:solidFill>
                  <a:schemeClr val="tx1"/>
                </a:solidFill>
              </a:rPr>
              <a:t> (2012), </a:t>
            </a:r>
            <a:r>
              <a:rPr lang="en-US" sz="2000" dirty="0" err="1">
                <a:solidFill>
                  <a:schemeClr val="tx1"/>
                </a:solidFill>
              </a:rPr>
              <a:t>Zheng</a:t>
            </a:r>
            <a:r>
              <a:rPr lang="en-US" sz="2000" dirty="0">
                <a:solidFill>
                  <a:schemeClr val="tx1"/>
                </a:solidFill>
              </a:rPr>
              <a:t> et al. (2018)</a:t>
            </a: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68E7AD9-BF0A-BB43-422D-7A2567A0AC21}"/>
              </a:ext>
            </a:extLst>
          </p:cNvPr>
          <p:cNvSpPr/>
          <p:nvPr/>
        </p:nvSpPr>
        <p:spPr>
          <a:xfrm>
            <a:off x="7824192" y="825304"/>
            <a:ext cx="3312368" cy="1944216"/>
          </a:xfrm>
          <a:prstGeom prst="roundRect">
            <a:avLst/>
          </a:prstGeom>
          <a:solidFill>
            <a:srgbClr val="F5A2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+mj-lt"/>
              </a:rPr>
              <a:t>Less transparency and productivity</a:t>
            </a:r>
            <a:r>
              <a:rPr lang="en-IN" sz="20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2000" dirty="0" err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Kshetri</a:t>
            </a:r>
            <a:r>
              <a:rPr lang="en-IN" sz="20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2018) </a:t>
            </a:r>
            <a:endParaRPr lang="en-US" sz="200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FFEBA381-E814-AB36-3980-6AC92D586FE9}"/>
              </a:ext>
            </a:extLst>
          </p:cNvPr>
          <p:cNvSpPr/>
          <p:nvPr/>
        </p:nvSpPr>
        <p:spPr>
          <a:xfrm>
            <a:off x="7824192" y="3432871"/>
            <a:ext cx="3312368" cy="1944216"/>
          </a:xfrm>
          <a:prstGeom prst="roundRect">
            <a:avLst/>
          </a:prstGeom>
          <a:solidFill>
            <a:srgbClr val="F5A2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Lack of integration at all levels </a:t>
            </a:r>
            <a:r>
              <a:rPr lang="en-IN" sz="20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2000" dirty="0" err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Pasi</a:t>
            </a:r>
            <a:r>
              <a:rPr lang="en-IN" sz="20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 err="1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IN" sz="20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al, 2020</a:t>
            </a:r>
            <a:r>
              <a:rPr lang="en-IN" sz="20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b="1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xmlns="" id="{E716BACE-0EE2-82DF-7A44-870724C0AC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829777"/>
              </p:ext>
            </p:extLst>
          </p:nvPr>
        </p:nvGraphicFramePr>
        <p:xfrm>
          <a:off x="4605486" y="5013176"/>
          <a:ext cx="2981024" cy="1714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2981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6" grpId="0" animBg="1"/>
      <p:bldP spid="8" grpId="0" animBg="1"/>
      <p:bldGraphic spid="1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564" y="116632"/>
            <a:ext cx="5541636" cy="1656184"/>
          </a:xfrm>
        </p:spPr>
        <p:txBody>
          <a:bodyPr>
            <a:normAutofit/>
          </a:bodyPr>
          <a:lstStyle/>
          <a:p>
            <a:r>
              <a:rPr lang="en-IN" dirty="0"/>
              <a:t>Fruit Supply Chain Workflow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8157-7C74-499B-BFD5-E9DFC78CDE8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 descr="https://lh7-rt.googleusercontent.com/slidesz/AGV_vUeElQEydqJxVQxW_njnFATwlDXGLXwHnjSYkBW1w5Wy9FdFD7OEgHyz5FTPLPakjGJ1lbm-TSya7Ph5nU1IHNELKAhJaNvncBjlGA1itbR1nere7u7M_SlOHYg_sX8TlLnHkFcCFMPyNdt0mgGfDZehRh0K-mBZ2VLK8c_Vod5TcQ=s2048?key=CRuX_Qh_mjq5Yob-hhFUg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1" y="2636911"/>
            <a:ext cx="5151428" cy="36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03784" y="-19000"/>
            <a:ext cx="5541636" cy="2376264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Traditional v/s </a:t>
            </a:r>
            <a:r>
              <a:rPr lang="en-US" dirty="0" err="1"/>
              <a:t>Blockchain</a:t>
            </a:r>
            <a:r>
              <a:rPr lang="en-US" dirty="0"/>
              <a:t> business network</a:t>
            </a:r>
            <a:endParaRPr lang="en-IN" dirty="0"/>
          </a:p>
        </p:txBody>
      </p:sp>
      <p:pic>
        <p:nvPicPr>
          <p:cNvPr id="2052" name="Picture 4" descr="https://lh7-rt.googleusercontent.com/slidesz/AGV_vUegNfTYD3DijxOk0giboDrVs4mt8yLqe9xYhpZMiPZpCn-hHawTf4TcsGl2vQHXaG5bnIpcooJDUTAd6BkXD-Of9QExLhbr125exTKBIHU52frGM6bEvaFhvYmkG00YCve8YiJ_cwZfyWgHrca5M66hXiID6ptzxjZdT_wADeWB=s2048?key=CRuX_Qh_mjq5Yob-hhFUg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20" y="2629608"/>
            <a:ext cx="5323188" cy="365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398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ustom 3">
      <a:dk1>
        <a:sysClr val="windowText" lastClr="000000"/>
      </a:dk1>
      <a:lt1>
        <a:sysClr val="window" lastClr="FFFFFF"/>
      </a:lt1>
      <a:dk2>
        <a:srgbClr val="002060"/>
      </a:dk2>
      <a:lt2>
        <a:srgbClr val="E7E6E6"/>
      </a:lt2>
      <a:accent1>
        <a:srgbClr val="00206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002060"/>
    </a:dk2>
    <a:lt2>
      <a:srgbClr val="E7E6E6"/>
    </a:lt2>
    <a:accent1>
      <a:srgbClr val="002060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F0CCFB-F725-4DAF-AA85-B6F39AA5D280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85698</TotalTime>
  <Words>2217</Words>
  <Application>Microsoft Office PowerPoint</Application>
  <PresentationFormat>Custom</PresentationFormat>
  <Paragraphs>348</Paragraphs>
  <Slides>49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Equity</vt:lpstr>
      <vt:lpstr>PRIVATE AND PERMISSIONED BLOCKCHAIN FOR SUPPLY CHAIN </vt:lpstr>
      <vt:lpstr>PowerPoint Presentation</vt:lpstr>
      <vt:lpstr>PowerPoint Presentation</vt:lpstr>
      <vt:lpstr>PowerPoint Presentation</vt:lpstr>
      <vt:lpstr>Use Case of Blockchain in the Fruit Supply Chain </vt:lpstr>
      <vt:lpstr>PowerPoint Presentation</vt:lpstr>
      <vt:lpstr>PowerPoint Presentation</vt:lpstr>
      <vt:lpstr>PowerPoint Presentation</vt:lpstr>
      <vt:lpstr>Fruit Supply Chain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Munjal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Frita 01</dc:creator>
  <cp:lastModifiedBy>dell</cp:lastModifiedBy>
  <cp:revision>1860</cp:revision>
  <dcterms:created xsi:type="dcterms:W3CDTF">2016-01-21T17:33:06Z</dcterms:created>
  <dcterms:modified xsi:type="dcterms:W3CDTF">2024-11-06T11:18:03Z</dcterms:modified>
</cp:coreProperties>
</file>